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37"/>
  </p:notesMasterIdLst>
  <p:sldIdLst>
    <p:sldId id="299" r:id="rId2"/>
    <p:sldId id="257" r:id="rId3"/>
    <p:sldId id="258" r:id="rId4"/>
    <p:sldId id="259" r:id="rId5"/>
    <p:sldId id="261" r:id="rId6"/>
    <p:sldId id="266" r:id="rId7"/>
    <p:sldId id="267" r:id="rId8"/>
    <p:sldId id="277" r:id="rId9"/>
    <p:sldId id="265" r:id="rId10"/>
    <p:sldId id="268" r:id="rId11"/>
    <p:sldId id="269" r:id="rId12"/>
    <p:sldId id="304" r:id="rId13"/>
    <p:sldId id="315" r:id="rId14"/>
    <p:sldId id="305" r:id="rId15"/>
    <p:sldId id="271" r:id="rId16"/>
    <p:sldId id="303" r:id="rId17"/>
    <p:sldId id="306" r:id="rId18"/>
    <p:sldId id="274" r:id="rId19"/>
    <p:sldId id="313" r:id="rId20"/>
    <p:sldId id="276" r:id="rId21"/>
    <p:sldId id="279" r:id="rId22"/>
    <p:sldId id="316" r:id="rId23"/>
    <p:sldId id="311" r:id="rId24"/>
    <p:sldId id="280" r:id="rId25"/>
    <p:sldId id="301" r:id="rId26"/>
    <p:sldId id="281" r:id="rId27"/>
    <p:sldId id="302" r:id="rId28"/>
    <p:sldId id="282" r:id="rId29"/>
    <p:sldId id="283" r:id="rId30"/>
    <p:sldId id="284" r:id="rId31"/>
    <p:sldId id="285" r:id="rId32"/>
    <p:sldId id="286" r:id="rId33"/>
    <p:sldId id="312" r:id="rId34"/>
    <p:sldId id="287" r:id="rId35"/>
    <p:sldId id="288" r:id="rId36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114E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41" autoAdjust="0"/>
    <p:restoredTop sz="94638" autoAdjust="0"/>
  </p:normalViewPr>
  <p:slideViewPr>
    <p:cSldViewPr>
      <p:cViewPr>
        <p:scale>
          <a:sx n="110" d="100"/>
          <a:sy n="110" d="100"/>
        </p:scale>
        <p:origin x="-1644" y="-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2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B1AD8C-A2D4-4CEE-B723-82F3D5E28B1D}" type="datetimeFigureOut">
              <a:rPr lang="el-GR" smtClean="0"/>
              <a:pPr/>
              <a:t>16/1/2018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75EDC9-3CE6-40E9-ADC2-C30348FB84F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5EDC9-3CE6-40E9-ADC2-C30348FB84FD}" type="slidenum">
              <a:rPr lang="el-GR" smtClean="0"/>
              <a:pPr/>
              <a:t>10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5EDC9-3CE6-40E9-ADC2-C30348FB84FD}" type="slidenum">
              <a:rPr lang="el-GR" smtClean="0"/>
              <a:pPr/>
              <a:t>23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1 - Ορθογώνιο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38 - Ορθογώνιο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39 - Ορθογώνιο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40 - Ορθογώνιο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41 - Ορθογώνιο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55 - Ορθογώνιο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64 - Ορθογώνιο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65 - Ορθογώνιο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66 - Ορθογώνιο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15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8C1B488-F422-4CEF-B5C4-6E7AA783F4EB}" type="datetimeFigureOut">
              <a:rPr lang="el-GR"/>
              <a:pPr>
                <a:defRPr/>
              </a:pPr>
              <a:t>16/1/2018</a:t>
            </a:fld>
            <a:endParaRPr lang="el-GR"/>
          </a:p>
        </p:txBody>
      </p:sp>
      <p:sp>
        <p:nvSpPr>
          <p:cNvPr id="16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l-GR"/>
          </a:p>
        </p:txBody>
      </p:sp>
      <p:sp>
        <p:nvSpPr>
          <p:cNvPr id="17" name="2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EB5DF44-49A2-4CC2-B518-B60830C0965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1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E32A9C-A45F-4E43-B0C4-6B968A9E9BE2}" type="datetimeFigureOut">
              <a:rPr lang="el-GR"/>
              <a:pPr>
                <a:defRPr/>
              </a:pPr>
              <a:t>16/1/2018</a:t>
            </a:fld>
            <a:endParaRPr lang="el-GR"/>
          </a:p>
        </p:txBody>
      </p:sp>
      <p:sp>
        <p:nvSpPr>
          <p:cNvPr id="5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2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6360B-1BB6-47C3-9E63-2CD04522EDC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1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AE03C-0108-44BE-B505-610941172DA7}" type="datetimeFigureOut">
              <a:rPr lang="el-GR"/>
              <a:pPr>
                <a:defRPr/>
              </a:pPr>
              <a:t>16/1/2018</a:t>
            </a:fld>
            <a:endParaRPr lang="el-GR"/>
          </a:p>
        </p:txBody>
      </p:sp>
      <p:sp>
        <p:nvSpPr>
          <p:cNvPr id="5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2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07CCF6-3A48-4B87-B6A6-4AE964D4D8C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1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72500-0FCF-42F2-A6BD-ACFBBA8CD932}" type="datetimeFigureOut">
              <a:rPr lang="el-GR"/>
              <a:pPr>
                <a:defRPr/>
              </a:pPr>
              <a:t>16/1/2018</a:t>
            </a:fld>
            <a:endParaRPr lang="el-GR"/>
          </a:p>
        </p:txBody>
      </p:sp>
      <p:sp>
        <p:nvSpPr>
          <p:cNvPr id="5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2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141E2-17D4-4832-BDD7-DA01AF24486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3 - Ελεύθερη σχεδίαση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14 - Ελεύθερη σχεδίαση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12 - Ελεύθερη σχεδίαση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15 - Ελεύθερη σχεδίαση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16 - Ελεύθερη σχεδίαση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17 - Ελεύθερη σχεδίαση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18 - Ελεύθερη σχεδίαση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19 - Ελεύθερη σχεδίαση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20 - Ελεύθερη σχεδίαση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21 - Ελεύθερη σχεδίαση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22 - Ελεύθερη σχεδίαση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23 - Ελεύθερη σχεδίαση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24 - Ελεύθερη σχεδίαση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7" name="25 - Ελεύθερη σχεδίαση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8" name="26 - Ελεύθερη σχεδίαση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9" name="6 - Ορθογώνιο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7 - Ορθογώνιο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8 - Ορθογώνιο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9 - Ορθογώνιο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10 - Ορθογώνιο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11 - Ορθογώνιο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2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98BF722-B8E5-40A1-B58A-B1A1F69E27FB}" type="datetimeFigureOut">
              <a:rPr lang="el-GR"/>
              <a:pPr>
                <a:defRPr/>
              </a:pPr>
              <a:t>16/1/2018</a:t>
            </a:fld>
            <a:endParaRPr lang="el-GR"/>
          </a:p>
        </p:txBody>
      </p:sp>
      <p:sp>
        <p:nvSpPr>
          <p:cNvPr id="2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l-GR"/>
          </a:p>
        </p:txBody>
      </p:sp>
      <p:sp>
        <p:nvSpPr>
          <p:cNvPr id="2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65E6DF1-A43A-4BE3-BE60-970D5388564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19515DB-7349-4101-B621-22928FE11871}" type="datetimeFigureOut">
              <a:rPr lang="el-GR"/>
              <a:pPr>
                <a:defRPr/>
              </a:pPr>
              <a:t>16/1/2018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638357C-504D-4FA5-85AF-0050FF348BE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24 - Ορθογώνιο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15 - Ορθογώνιο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16 - Ορθογώνιο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17 - Ορθογώνιο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18 - Ορθογώνιο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19 - Ορθογώνιο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20 - Ορθογώνιο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21 - Ορθογώνιο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28 - Ορθογώνιο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29 - Ορθογώνιο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  <a:extLst/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1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94F0D2E-B742-480E-A6C8-BB091B2164DE}" type="datetimeFigureOut">
              <a:rPr lang="el-GR"/>
              <a:pPr>
                <a:defRPr/>
              </a:pPr>
              <a:t>16/1/2018</a:t>
            </a:fld>
            <a:endParaRPr lang="el-GR"/>
          </a:p>
        </p:txBody>
      </p:sp>
      <p:sp>
        <p:nvSpPr>
          <p:cNvPr id="1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l-GR"/>
          </a:p>
        </p:txBody>
      </p:sp>
      <p:sp>
        <p:nvSpPr>
          <p:cNvPr id="1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78A6EC2-D9FD-43AB-A957-2F976C47889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1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C4F80-4BB2-4312-8E7C-25778738C18E}" type="datetimeFigureOut">
              <a:rPr lang="el-GR"/>
              <a:pPr>
                <a:defRPr/>
              </a:pPr>
              <a:t>16/1/2018</a:t>
            </a:fld>
            <a:endParaRPr lang="el-GR"/>
          </a:p>
        </p:txBody>
      </p:sp>
      <p:sp>
        <p:nvSpPr>
          <p:cNvPr id="4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2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DD17B-545E-4464-A4CD-7A867CDD2A3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918BBF1-A2A2-43DA-9D84-006FEB1518FC}" type="datetimeFigureOut">
              <a:rPr lang="el-GR"/>
              <a:pPr>
                <a:defRPr/>
              </a:pPr>
              <a:t>16/1/2018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AE183C8-80C4-4100-B535-6702DA47313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1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1BC905-795D-400E-86FF-0A0078974F7E}" type="datetimeFigureOut">
              <a:rPr lang="el-GR"/>
              <a:pPr>
                <a:defRPr/>
              </a:pPr>
              <a:t>16/1/2018</a:t>
            </a:fld>
            <a:endParaRPr lang="el-GR"/>
          </a:p>
        </p:txBody>
      </p:sp>
      <p:sp>
        <p:nvSpPr>
          <p:cNvPr id="6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2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DA462-8099-4E64-96E1-411CC903D0F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7 - Ορθογώνιο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8 - Ευθεία γραμμή σύνδεσης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9 - Ομάδα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14 - Ευθεία γραμμή σύνδεσης"/>
            <p:cNvCxnSpPr/>
            <p:nvPr/>
          </p:nvCxnSpPr>
          <p:spPr>
            <a:xfrm rot="16200000">
              <a:off x="66635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15 - Ευθεία γραμμή σύνδεσης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16 - Ευθεία γραμμή σύνδεσης"/>
            <p:cNvCxnSpPr/>
            <p:nvPr/>
          </p:nvCxnSpPr>
          <p:spPr>
            <a:xfrm rot="5400000" flipH="1">
              <a:off x="67445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13 - Ομάδα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10 - Ευθεία γραμμή σύνδεσης"/>
            <p:cNvCxnSpPr/>
            <p:nvPr/>
          </p:nvCxnSpPr>
          <p:spPr>
            <a:xfrm rot="16200000">
              <a:off x="66635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1 - Ευθεία γραμμή σύνδεσης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12 - Ευθεία γραμμή σύνδεσης"/>
            <p:cNvCxnSpPr/>
            <p:nvPr/>
          </p:nvCxnSpPr>
          <p:spPr>
            <a:xfrm rot="5400000" flipH="1">
              <a:off x="67445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17 - Ομάδα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18 - Ευθεία γραμμή σύνδεσης"/>
            <p:cNvCxnSpPr/>
            <p:nvPr/>
          </p:nvCxnSpPr>
          <p:spPr>
            <a:xfrm rot="16200000">
              <a:off x="6663592" y="1300307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9 - Ευθεία γραμμή σύνδεσης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20 - Ευθεία γραμμή σύνδεσης"/>
            <p:cNvCxnSpPr/>
            <p:nvPr/>
          </p:nvCxnSpPr>
          <p:spPr>
            <a:xfrm rot="5400000" flipH="1">
              <a:off x="6744512" y="1299332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- Τίτλος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l-GR" noProof="0" smtClean="0"/>
              <a:t>Κάντε κλικ στο εικονίδιο για να προσθέσετε μια εικόνα</a:t>
            </a:r>
            <a:endParaRPr lang="en-US" noProof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19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72E224A-5BBF-4641-990E-425C2CCD677D}" type="datetimeFigureOut">
              <a:rPr lang="el-GR"/>
              <a:pPr>
                <a:defRPr/>
              </a:pPr>
              <a:t>16/1/2018</a:t>
            </a:fld>
            <a:endParaRPr lang="el-GR"/>
          </a:p>
        </p:txBody>
      </p:sp>
      <p:sp>
        <p:nvSpPr>
          <p:cNvPr id="20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l-GR"/>
          </a:p>
        </p:txBody>
      </p:sp>
      <p:sp>
        <p:nvSpPr>
          <p:cNvPr id="21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49986F8-5D11-4795-ABDC-9B85F574247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7 - Ορθογώνιο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8 - Ορθογώνιο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9 - Ορθογώνιο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10 - Ορθογώνιο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11 - Ορθογώνιο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14 - Ορθογώνιο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15 - Ορθογώνιο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16 - Ορθογώνιο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1036" name="12 - Θέση κειμένου"/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smtClean="0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smtClean="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B83DC598-A748-4BB4-B1D9-8E6ACD8D71AB}" type="datetimeFigureOut">
              <a:rPr lang="el-GR"/>
              <a:pPr>
                <a:defRPr/>
              </a:pPr>
              <a:t>16/1/2018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91789B19-BC8F-45FC-80EF-4975C7BC136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24" r:id="rId1"/>
    <p:sldLayoutId id="2147483923" r:id="rId2"/>
    <p:sldLayoutId id="2147483925" r:id="rId3"/>
    <p:sldLayoutId id="2147483926" r:id="rId4"/>
    <p:sldLayoutId id="2147483927" r:id="rId5"/>
    <p:sldLayoutId id="2147483922" r:id="rId6"/>
    <p:sldLayoutId id="2147483928" r:id="rId7"/>
    <p:sldLayoutId id="2147483921" r:id="rId8"/>
    <p:sldLayoutId id="2147483929" r:id="rId9"/>
    <p:sldLayoutId id="2147483920" r:id="rId10"/>
    <p:sldLayoutId id="214748391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9pPr>
      <a:extLst/>
    </p:titleStyle>
    <p:bodyStyle>
      <a:lvl1pPr marL="411163" indent="-342900" algn="l" rtl="0" fontAlgn="base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fontAlgn="base">
        <a:spcBef>
          <a:spcPct val="20000"/>
        </a:spcBef>
        <a:spcAft>
          <a:spcPct val="0"/>
        </a:spcAft>
        <a:buClr>
          <a:srgbClr val="FEB80A"/>
        </a:buClr>
        <a:buFont typeface="Wingdings 3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fontAlgn="base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914400" y="1785926"/>
            <a:ext cx="7772400" cy="178595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l-GR" sz="4400" dirty="0" err="1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Παρουσιαση</a:t>
            </a:r>
            <a:r>
              <a:rPr lang="el-GR" sz="44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el-GR" sz="4400" dirty="0" err="1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περιστατικου</a:t>
            </a:r>
            <a:endParaRPr lang="el-GR" sz="44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3314" name="2 - Υπότιτλος"/>
          <p:cNvSpPr>
            <a:spLocks noGrp="1"/>
          </p:cNvSpPr>
          <p:nvPr>
            <p:ph type="subTitle" idx="1"/>
          </p:nvPr>
        </p:nvSpPr>
        <p:spPr>
          <a:xfrm>
            <a:off x="914400" y="3500438"/>
            <a:ext cx="8229600" cy="1500187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l-GR" smtClean="0"/>
              <a:t>  </a:t>
            </a:r>
          </a:p>
          <a:p>
            <a:pPr algn="r">
              <a:spcBef>
                <a:spcPct val="0"/>
              </a:spcBef>
            </a:pPr>
            <a:r>
              <a:rPr lang="el-GR" sz="2400" smtClean="0"/>
              <a:t>Χρηστάκη  Μαριάννα</a:t>
            </a:r>
          </a:p>
          <a:p>
            <a:pPr algn="r">
              <a:spcBef>
                <a:spcPct val="0"/>
              </a:spcBef>
            </a:pPr>
            <a:r>
              <a:rPr lang="el-GR" sz="2400" smtClean="0"/>
              <a:t>Α’ Παθολογική Κλινική ΠΓΝΙ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0"/>
            <a:ext cx="8229600" cy="92867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l-GR" sz="44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Εργαστηριακά </a:t>
            </a:r>
            <a:endParaRPr lang="el-GR" sz="4400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8" name="7 - Θέση κειμένου"/>
          <p:cNvSpPr>
            <a:spLocks noGrp="1"/>
          </p:cNvSpPr>
          <p:nvPr>
            <p:ph type="body" idx="2"/>
          </p:nvPr>
        </p:nvSpPr>
        <p:spPr>
          <a:xfrm>
            <a:off x="1142976" y="1285860"/>
            <a:ext cx="3214710" cy="4857784"/>
          </a:xfrm>
        </p:spPr>
        <p:txBody>
          <a:bodyPr/>
          <a:lstStyle/>
          <a:p>
            <a:r>
              <a:rPr lang="en-US" sz="3200" dirty="0" smtClean="0"/>
              <a:t>Ht </a:t>
            </a:r>
            <a:r>
              <a:rPr lang="el-GR" sz="2400" dirty="0" smtClean="0"/>
              <a:t> </a:t>
            </a:r>
            <a:r>
              <a:rPr lang="en-US" sz="2800" dirty="0" smtClean="0"/>
              <a:t>44,5</a:t>
            </a:r>
            <a:r>
              <a:rPr lang="el-GR" sz="2800" dirty="0" smtClean="0"/>
              <a:t>%</a:t>
            </a:r>
            <a:r>
              <a:rPr lang="en-US" sz="2800" dirty="0" smtClean="0"/>
              <a:t>       </a:t>
            </a:r>
            <a:endParaRPr lang="el-GR" sz="2800" dirty="0" smtClean="0"/>
          </a:p>
          <a:p>
            <a:r>
              <a:rPr lang="en-US" sz="2800" dirty="0" err="1" smtClean="0"/>
              <a:t>Hb</a:t>
            </a:r>
            <a:r>
              <a:rPr lang="el-GR" sz="2800" dirty="0" smtClean="0"/>
              <a:t>  </a:t>
            </a:r>
            <a:r>
              <a:rPr lang="en-US" sz="2800" dirty="0" smtClean="0"/>
              <a:t>14,7 g/dl</a:t>
            </a:r>
          </a:p>
          <a:p>
            <a:r>
              <a:rPr lang="en-US" sz="2800" dirty="0" smtClean="0"/>
              <a:t>   </a:t>
            </a:r>
            <a:endParaRPr lang="el-GR" sz="2800" dirty="0" smtClean="0"/>
          </a:p>
          <a:p>
            <a:r>
              <a:rPr lang="en-US" sz="2800" dirty="0" smtClean="0">
                <a:solidFill>
                  <a:srgbClr val="FED46C"/>
                </a:solidFill>
              </a:rPr>
              <a:t> WBC  21.1</a:t>
            </a:r>
            <a:r>
              <a:rPr lang="el-GR" sz="2800" dirty="0" smtClean="0">
                <a:solidFill>
                  <a:srgbClr val="FED46C"/>
                </a:solidFill>
              </a:rPr>
              <a:t>3</a:t>
            </a:r>
            <a:r>
              <a:rPr lang="en-US" sz="2800" dirty="0" smtClean="0">
                <a:solidFill>
                  <a:srgbClr val="FED46C"/>
                </a:solidFill>
              </a:rPr>
              <a:t>o /mm</a:t>
            </a:r>
            <a:r>
              <a:rPr lang="en-US" sz="3200" baseline="30000" dirty="0" smtClean="0">
                <a:solidFill>
                  <a:srgbClr val="FED46C"/>
                </a:solidFill>
              </a:rPr>
              <a:t>3</a:t>
            </a:r>
            <a:r>
              <a:rPr lang="en-US" sz="2800" dirty="0" smtClean="0"/>
              <a:t>         PMN  80%     </a:t>
            </a:r>
          </a:p>
          <a:p>
            <a:r>
              <a:rPr lang="en-US" sz="2800" dirty="0" smtClean="0"/>
              <a:t> LYMF </a:t>
            </a:r>
            <a:r>
              <a:rPr lang="el-GR" sz="2800" dirty="0" smtClean="0"/>
              <a:t> </a:t>
            </a:r>
            <a:r>
              <a:rPr lang="en-US" sz="2800" dirty="0" smtClean="0"/>
              <a:t>7,4</a:t>
            </a:r>
            <a:r>
              <a:rPr lang="el-GR" sz="2800" dirty="0" smtClean="0"/>
              <a:t>%</a:t>
            </a:r>
            <a:r>
              <a:rPr lang="en-US" sz="2800" dirty="0" smtClean="0"/>
              <a:t>    </a:t>
            </a:r>
          </a:p>
          <a:p>
            <a:r>
              <a:rPr lang="el-GR" sz="2800" dirty="0" smtClean="0"/>
              <a:t> </a:t>
            </a:r>
            <a:r>
              <a:rPr lang="en-US" sz="2800" dirty="0" smtClean="0"/>
              <a:t>MONO  7% </a:t>
            </a:r>
          </a:p>
          <a:p>
            <a:r>
              <a:rPr lang="en-US" sz="2800" dirty="0" smtClean="0">
                <a:solidFill>
                  <a:srgbClr val="FED46C"/>
                </a:solidFill>
              </a:rPr>
              <a:t>EOS  4,6</a:t>
            </a:r>
            <a:r>
              <a:rPr lang="el-GR" sz="2800" dirty="0" smtClean="0">
                <a:solidFill>
                  <a:srgbClr val="FED46C"/>
                </a:solidFill>
              </a:rPr>
              <a:t> </a:t>
            </a:r>
            <a:r>
              <a:rPr lang="en-US" sz="2800" dirty="0" smtClean="0">
                <a:solidFill>
                  <a:srgbClr val="FED46C"/>
                </a:solidFill>
              </a:rPr>
              <a:t>%  </a:t>
            </a:r>
            <a:r>
              <a:rPr lang="en-US" sz="2800" dirty="0" smtClean="0">
                <a:solidFill>
                  <a:schemeClr val="accent3">
                    <a:lumMod val="75000"/>
                  </a:schemeClr>
                </a:solidFill>
              </a:rPr>
              <a:t>(</a:t>
            </a:r>
            <a:r>
              <a:rPr lang="el-GR" sz="28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l-GR" sz="2800" dirty="0" smtClean="0">
                <a:solidFill>
                  <a:srgbClr val="FED46C"/>
                </a:solidFill>
              </a:rPr>
              <a:t>972 απόλυτος αριθμός </a:t>
            </a:r>
            <a:r>
              <a:rPr lang="el-GR" sz="2800" dirty="0" smtClean="0">
                <a:solidFill>
                  <a:schemeClr val="accent3">
                    <a:lumMod val="75000"/>
                  </a:schemeClr>
                </a:solidFill>
              </a:rPr>
              <a:t>)</a:t>
            </a:r>
            <a:r>
              <a:rPr lang="en-US" sz="2800" dirty="0" smtClean="0">
                <a:solidFill>
                  <a:srgbClr val="FED46C"/>
                </a:solidFill>
              </a:rPr>
              <a:t>     </a:t>
            </a:r>
            <a:r>
              <a:rPr lang="en-US" sz="2800" dirty="0" smtClean="0"/>
              <a:t>BASO  0,4</a:t>
            </a:r>
            <a:r>
              <a:rPr lang="el-GR" sz="2800" dirty="0" smtClean="0"/>
              <a:t>%</a:t>
            </a:r>
          </a:p>
          <a:p>
            <a:r>
              <a:rPr lang="en-US" sz="2800" dirty="0" smtClean="0"/>
              <a:t>PLT </a:t>
            </a:r>
            <a:r>
              <a:rPr lang="el-GR" sz="2800" dirty="0" smtClean="0"/>
              <a:t> </a:t>
            </a:r>
            <a:r>
              <a:rPr lang="en-US" sz="2800" dirty="0" smtClean="0"/>
              <a:t>368.00o /mm</a:t>
            </a:r>
            <a:r>
              <a:rPr lang="en-US" sz="2800" baseline="30000" dirty="0" smtClean="0"/>
              <a:t>3</a:t>
            </a:r>
            <a:endParaRPr lang="en-US" sz="2800" dirty="0" smtClean="0"/>
          </a:p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43570" y="1500174"/>
            <a:ext cx="3271830" cy="5357826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None/>
            </a:pPr>
            <a:r>
              <a:rPr lang="en-US" sz="4500" dirty="0" smtClean="0">
                <a:solidFill>
                  <a:schemeClr val="accent3">
                    <a:lumMod val="75000"/>
                  </a:schemeClr>
                </a:solidFill>
              </a:rPr>
              <a:t>TKE  34 mm/hr</a:t>
            </a:r>
          </a:p>
          <a:p>
            <a:pPr>
              <a:buFont typeface="Wingdings" pitchFamily="2" charset="2"/>
              <a:buNone/>
            </a:pPr>
            <a:r>
              <a:rPr lang="en-US" sz="4500" dirty="0" smtClean="0"/>
              <a:t> Na </a:t>
            </a:r>
            <a:r>
              <a:rPr lang="el-GR" sz="4500" dirty="0" smtClean="0"/>
              <a:t> </a:t>
            </a:r>
            <a:r>
              <a:rPr lang="en-US" sz="4500" dirty="0" smtClean="0"/>
              <a:t>132 m</a:t>
            </a:r>
            <a:r>
              <a:rPr lang="el-GR" sz="4500" dirty="0" smtClean="0"/>
              <a:t>Ε</a:t>
            </a:r>
            <a:r>
              <a:rPr lang="en-US" sz="4500" dirty="0" smtClean="0"/>
              <a:t>q/L  </a:t>
            </a:r>
          </a:p>
          <a:p>
            <a:pPr>
              <a:buFont typeface="Wingdings" pitchFamily="2" charset="2"/>
              <a:buNone/>
            </a:pPr>
            <a:r>
              <a:rPr lang="el-GR" sz="4500" dirty="0" smtClean="0"/>
              <a:t> </a:t>
            </a:r>
            <a:r>
              <a:rPr lang="en-US" sz="4500" dirty="0" smtClean="0"/>
              <a:t>K </a:t>
            </a:r>
            <a:r>
              <a:rPr lang="el-GR" sz="4500" dirty="0" smtClean="0"/>
              <a:t> </a:t>
            </a:r>
            <a:r>
              <a:rPr lang="en-US" sz="4500" dirty="0" smtClean="0"/>
              <a:t>5 </a:t>
            </a:r>
            <a:r>
              <a:rPr lang="en-US" sz="4500" dirty="0" err="1" smtClean="0"/>
              <a:t>mmol</a:t>
            </a:r>
            <a:r>
              <a:rPr lang="en-US" sz="4500" dirty="0" smtClean="0"/>
              <a:t>/l</a:t>
            </a:r>
            <a:r>
              <a:rPr lang="el-GR" sz="4500" dirty="0" smtClean="0"/>
              <a:t> </a:t>
            </a:r>
            <a:endParaRPr lang="en-US" sz="4500" dirty="0" smtClean="0"/>
          </a:p>
          <a:p>
            <a:pPr>
              <a:buFont typeface="Wingdings" pitchFamily="2" charset="2"/>
              <a:buNone/>
            </a:pPr>
            <a:r>
              <a:rPr lang="en-US" sz="4500" dirty="0" smtClean="0"/>
              <a:t> </a:t>
            </a:r>
            <a:r>
              <a:rPr lang="en-US" sz="4500" dirty="0" err="1" smtClean="0"/>
              <a:t>Cl</a:t>
            </a:r>
            <a:r>
              <a:rPr lang="en-US" sz="4500" dirty="0" smtClean="0"/>
              <a:t>  95 </a:t>
            </a:r>
            <a:r>
              <a:rPr lang="en-US" sz="4500" dirty="0" err="1" smtClean="0"/>
              <a:t>mmol</a:t>
            </a:r>
            <a:r>
              <a:rPr lang="en-US" sz="4500" dirty="0" smtClean="0"/>
              <a:t>/l</a:t>
            </a:r>
          </a:p>
          <a:p>
            <a:pPr>
              <a:buFont typeface="Wingdings" pitchFamily="2" charset="2"/>
              <a:buNone/>
            </a:pPr>
            <a:r>
              <a:rPr lang="en-US" sz="4500" dirty="0" smtClean="0"/>
              <a:t> </a:t>
            </a:r>
            <a:r>
              <a:rPr lang="en-US" sz="4500" dirty="0" err="1" smtClean="0"/>
              <a:t>Ure</a:t>
            </a:r>
            <a:r>
              <a:rPr lang="en-US" sz="4500" dirty="0" smtClean="0"/>
              <a:t>  15 mg/dl </a:t>
            </a:r>
          </a:p>
          <a:p>
            <a:pPr>
              <a:buFont typeface="Wingdings" pitchFamily="2" charset="2"/>
              <a:buNone/>
            </a:pPr>
            <a:r>
              <a:rPr lang="el-GR" sz="4500" dirty="0" smtClean="0"/>
              <a:t> </a:t>
            </a:r>
            <a:r>
              <a:rPr lang="en-US" sz="4500" dirty="0" err="1" smtClean="0"/>
              <a:t>Creat</a:t>
            </a:r>
            <a:r>
              <a:rPr lang="en-US" sz="4500" dirty="0" smtClean="0"/>
              <a:t>  0,89 mg/dl</a:t>
            </a:r>
            <a:r>
              <a:rPr lang="el-GR" sz="4500" dirty="0" smtClean="0"/>
              <a:t> </a:t>
            </a:r>
            <a:endParaRPr lang="en-US" sz="4500" dirty="0" smtClean="0"/>
          </a:p>
          <a:p>
            <a:pPr>
              <a:buFont typeface="Wingdings" pitchFamily="2" charset="2"/>
              <a:buNone/>
            </a:pPr>
            <a:r>
              <a:rPr lang="en-US" sz="4500" dirty="0" smtClean="0"/>
              <a:t> </a:t>
            </a:r>
            <a:r>
              <a:rPr lang="en-US" sz="4500" dirty="0" err="1" smtClean="0"/>
              <a:t>Glu</a:t>
            </a:r>
            <a:r>
              <a:rPr lang="en-US" sz="4500" dirty="0" smtClean="0"/>
              <a:t>  120 mg/dl </a:t>
            </a:r>
            <a:endParaRPr lang="el-GR" sz="4500" dirty="0" smtClean="0"/>
          </a:p>
          <a:p>
            <a:pPr>
              <a:buFont typeface="Wingdings" pitchFamily="2" charset="2"/>
              <a:buNone/>
            </a:pPr>
            <a:r>
              <a:rPr lang="en-US" sz="4500" dirty="0" smtClean="0"/>
              <a:t> Ca  9 mg/dl</a:t>
            </a:r>
          </a:p>
          <a:p>
            <a:pPr>
              <a:buFont typeface="Wingdings" pitchFamily="2" charset="2"/>
              <a:buNone/>
            </a:pPr>
            <a:endParaRPr lang="en-US" dirty="0" smtClean="0"/>
          </a:p>
          <a:p>
            <a:pPr>
              <a:buFont typeface="Wingdings" pitchFamily="2" charset="2"/>
              <a:buNone/>
            </a:pPr>
            <a:endParaRPr lang="en-US" dirty="0" smtClean="0"/>
          </a:p>
          <a:p>
            <a:pPr>
              <a:buFont typeface="Wingdings" pitchFamily="2" charset="2"/>
              <a:buNone/>
            </a:pPr>
            <a:r>
              <a:rPr lang="el-GR" sz="4500" dirty="0" smtClean="0"/>
              <a:t>Πηκτικότητα  εντός φυσιολογικών ορίων  </a:t>
            </a:r>
            <a:r>
              <a:rPr lang="en-US" sz="4500" dirty="0" smtClean="0"/>
              <a:t>–</a:t>
            </a:r>
            <a:r>
              <a:rPr lang="el-GR" sz="4500" dirty="0" smtClean="0"/>
              <a:t>  </a:t>
            </a:r>
            <a:r>
              <a:rPr lang="en-US" sz="4500" dirty="0" err="1" smtClean="0"/>
              <a:t>IgE</a:t>
            </a:r>
            <a:r>
              <a:rPr lang="el-GR" sz="4500" dirty="0" smtClean="0"/>
              <a:t> </a:t>
            </a:r>
            <a:r>
              <a:rPr lang="el-GR" sz="4500" dirty="0" err="1" smtClean="0"/>
              <a:t>φ.τ</a:t>
            </a:r>
            <a:r>
              <a:rPr lang="en-US" sz="4500" dirty="0" smtClean="0"/>
              <a:t> </a:t>
            </a:r>
            <a:endParaRPr lang="el-GR" sz="4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28587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l-GR" sz="4400" b="1" smtClean="0">
                <a:solidFill>
                  <a:srgbClr val="61B6FF"/>
                </a:solidFill>
                <a:latin typeface="Corbel" pitchFamily="34" charset="0"/>
              </a:rPr>
              <a:t>Απεικονιστικές–επεμβατικές εξετάσεις</a:t>
            </a:r>
          </a:p>
        </p:txBody>
      </p:sp>
      <p:sp>
        <p:nvSpPr>
          <p:cNvPr id="23554" name="2 - Θέση περιεχομένου"/>
          <p:cNvSpPr>
            <a:spLocks noGrp="1"/>
          </p:cNvSpPr>
          <p:nvPr>
            <p:ph idx="1"/>
          </p:nvPr>
        </p:nvSpPr>
        <p:spPr>
          <a:xfrm>
            <a:off x="914400" y="1714488"/>
            <a:ext cx="7772400" cy="5143512"/>
          </a:xfrm>
        </p:spPr>
        <p:txBody>
          <a:bodyPr/>
          <a:lstStyle/>
          <a:p>
            <a:r>
              <a:rPr lang="el-GR" sz="2800" dirty="0" smtClean="0"/>
              <a:t>Α/Α</a:t>
            </a:r>
            <a:r>
              <a:rPr lang="en-US" sz="2800" dirty="0" smtClean="0"/>
              <a:t> </a:t>
            </a:r>
            <a:r>
              <a:rPr lang="el-GR" sz="2800" dirty="0" smtClean="0"/>
              <a:t>θώρακος </a:t>
            </a:r>
            <a:r>
              <a:rPr lang="en-US" sz="2800" dirty="0" smtClean="0"/>
              <a:t>:</a:t>
            </a:r>
            <a:r>
              <a:rPr lang="el-GR" sz="2800" dirty="0" smtClean="0"/>
              <a:t> φυσιολογική</a:t>
            </a:r>
            <a:endParaRPr lang="en-US" sz="2800" dirty="0" smtClean="0"/>
          </a:p>
          <a:p>
            <a:endParaRPr lang="el-GR" sz="2800" dirty="0" smtClean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CT </a:t>
            </a:r>
            <a:r>
              <a:rPr lang="el-GR" sz="2800" dirty="0" smtClean="0"/>
              <a:t>εγκεφάλου </a:t>
            </a:r>
            <a:r>
              <a:rPr lang="en-US" sz="2800" dirty="0" smtClean="0"/>
              <a:t>: </a:t>
            </a:r>
            <a:r>
              <a:rPr lang="el-GR" sz="2800" dirty="0" smtClean="0"/>
              <a:t> χρόνια </a:t>
            </a:r>
            <a:r>
              <a:rPr lang="el-GR" sz="2800" dirty="0" err="1" smtClean="0"/>
              <a:t>παραρρινοκολπίτιδα</a:t>
            </a:r>
            <a:r>
              <a:rPr lang="el-GR" sz="2800" dirty="0" smtClean="0"/>
              <a:t> -θολερότητα  μετωπιαίων,</a:t>
            </a:r>
            <a:r>
              <a:rPr lang="en-US" sz="2800" dirty="0" smtClean="0"/>
              <a:t> </a:t>
            </a:r>
            <a:r>
              <a:rPr lang="el-GR" sz="2800" dirty="0" smtClean="0"/>
              <a:t>ηθμοειδών</a:t>
            </a:r>
            <a:r>
              <a:rPr lang="en-US" sz="2800" dirty="0" smtClean="0"/>
              <a:t>, </a:t>
            </a:r>
            <a:r>
              <a:rPr lang="el-GR" sz="2800" dirty="0" smtClean="0"/>
              <a:t>σφηνοειδών </a:t>
            </a:r>
            <a:r>
              <a:rPr lang="en-US" sz="2800" dirty="0" smtClean="0"/>
              <a:t> </a:t>
            </a:r>
            <a:r>
              <a:rPr lang="el-GR" sz="2800" dirty="0" smtClean="0"/>
              <a:t>κόλπων</a:t>
            </a:r>
          </a:p>
          <a:p>
            <a:pPr>
              <a:buFont typeface="Wingdings" pitchFamily="2" charset="2"/>
              <a:buNone/>
            </a:pPr>
            <a:r>
              <a:rPr lang="en-US" sz="2800" dirty="0" smtClean="0"/>
              <a:t> </a:t>
            </a:r>
          </a:p>
          <a:p>
            <a:r>
              <a:rPr lang="el-GR" sz="2800" dirty="0" smtClean="0"/>
              <a:t> ΟΝΠ</a:t>
            </a:r>
            <a:r>
              <a:rPr lang="en-US" sz="2800" dirty="0" smtClean="0"/>
              <a:t> :</a:t>
            </a:r>
            <a:r>
              <a:rPr lang="el-GR" sz="2800" dirty="0" smtClean="0"/>
              <a:t> 1 κύτταρο/</a:t>
            </a:r>
            <a:r>
              <a:rPr lang="en-US" sz="2800" dirty="0" smtClean="0"/>
              <a:t>mm</a:t>
            </a:r>
            <a:r>
              <a:rPr lang="en-US" sz="2800" baseline="30000" dirty="0" smtClean="0"/>
              <a:t>3</a:t>
            </a:r>
            <a:endParaRPr lang="el-GR" sz="2800" dirty="0" smtClean="0"/>
          </a:p>
          <a:p>
            <a:r>
              <a:rPr lang="el-GR" sz="2800" dirty="0" err="1" smtClean="0"/>
              <a:t>Πρωτείνη</a:t>
            </a:r>
            <a:r>
              <a:rPr lang="en-US" sz="2800" dirty="0" smtClean="0"/>
              <a:t>:</a:t>
            </a:r>
            <a:r>
              <a:rPr lang="el-GR" sz="2800" dirty="0" smtClean="0"/>
              <a:t> </a:t>
            </a:r>
            <a:r>
              <a:rPr lang="en-US" sz="2800" dirty="0" smtClean="0"/>
              <a:t>30 mg/</a:t>
            </a:r>
            <a:r>
              <a:rPr lang="en-US" sz="2800" dirty="0" err="1" smtClean="0"/>
              <a:t>dL</a:t>
            </a:r>
            <a:r>
              <a:rPr lang="en-US" sz="2800" dirty="0" smtClean="0"/>
              <a:t> </a:t>
            </a:r>
            <a:endParaRPr lang="el-GR" sz="2800" dirty="0" smtClean="0"/>
          </a:p>
          <a:p>
            <a:r>
              <a:rPr lang="el-GR" sz="2800" dirty="0" smtClean="0"/>
              <a:t> </a:t>
            </a:r>
            <a:r>
              <a:rPr lang="en-US" sz="2800" dirty="0" err="1" smtClean="0"/>
              <a:t>Glu</a:t>
            </a:r>
            <a:r>
              <a:rPr lang="en-US" sz="2800" dirty="0" smtClean="0"/>
              <a:t>: </a:t>
            </a:r>
            <a:r>
              <a:rPr lang="el-GR" sz="2800" dirty="0" smtClean="0"/>
              <a:t>δεν ελέγχθηκε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Gram stain:</a:t>
            </a:r>
            <a:r>
              <a:rPr lang="el-GR" sz="2800" dirty="0" smtClean="0"/>
              <a:t>αρνητική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785813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l-GR" sz="44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Σύνοψη</a:t>
            </a:r>
            <a:endParaRPr lang="el-GR" sz="4400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914400" y="928670"/>
            <a:ext cx="7772400" cy="621508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l-GR" sz="2400" dirty="0" smtClean="0"/>
              <a:t>Επιδείνωση </a:t>
            </a:r>
            <a:r>
              <a:rPr lang="el-GR" sz="2400" dirty="0" err="1" smtClean="0"/>
              <a:t>υποξείας</a:t>
            </a:r>
            <a:r>
              <a:rPr lang="el-GR" sz="2400" dirty="0" smtClean="0"/>
              <a:t> συμπτωματολογίας</a:t>
            </a:r>
            <a:r>
              <a:rPr lang="en-US" sz="2400" dirty="0" smtClean="0"/>
              <a:t>:</a:t>
            </a:r>
            <a:r>
              <a:rPr lang="el-GR" sz="2400" dirty="0" smtClean="0"/>
              <a:t> </a:t>
            </a:r>
            <a:r>
              <a:rPr lang="el-GR" sz="2400" dirty="0" err="1" smtClean="0"/>
              <a:t>διαλλείποντος</a:t>
            </a:r>
            <a:r>
              <a:rPr lang="el-GR" sz="2400" dirty="0" smtClean="0"/>
              <a:t> βήχα, δύσπνοιας,  κροταφικής κεφαλαλγίας, χωλότητας  κάτω γνάθου, μυαλγιών - αρθραλγιών</a:t>
            </a:r>
          </a:p>
          <a:p>
            <a:pPr>
              <a:lnSpc>
                <a:spcPct val="90000"/>
              </a:lnSpc>
            </a:pPr>
            <a:endParaRPr lang="el-GR" sz="2400" dirty="0" smtClean="0"/>
          </a:p>
          <a:p>
            <a:pPr>
              <a:lnSpc>
                <a:spcPct val="90000"/>
              </a:lnSpc>
            </a:pPr>
            <a:r>
              <a:rPr lang="el-GR" sz="2400" dirty="0" smtClean="0"/>
              <a:t> Συριγμός - αλλεργική ρινίτιδα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l-GR" sz="2400" dirty="0" smtClean="0"/>
          </a:p>
          <a:p>
            <a:pPr>
              <a:lnSpc>
                <a:spcPct val="90000"/>
              </a:lnSpc>
            </a:pPr>
            <a:r>
              <a:rPr lang="el-GR" sz="2400" dirty="0" smtClean="0"/>
              <a:t> Περιφερική </a:t>
            </a:r>
            <a:r>
              <a:rPr lang="el-GR" sz="2400" dirty="0" err="1" smtClean="0"/>
              <a:t>ηωσινοφιλία</a:t>
            </a:r>
            <a:endParaRPr lang="el-GR" sz="2400" dirty="0" smtClean="0"/>
          </a:p>
          <a:p>
            <a:pPr>
              <a:lnSpc>
                <a:spcPct val="90000"/>
              </a:lnSpc>
              <a:buNone/>
            </a:pPr>
            <a:endParaRPr lang="el-GR" sz="2400" dirty="0" smtClean="0"/>
          </a:p>
          <a:p>
            <a:pPr>
              <a:lnSpc>
                <a:spcPct val="90000"/>
              </a:lnSpc>
            </a:pPr>
            <a:r>
              <a:rPr lang="el-GR" sz="2400" dirty="0" smtClean="0"/>
              <a:t>Φυσιολογική α/α θώρακος</a:t>
            </a:r>
          </a:p>
          <a:p>
            <a:pPr>
              <a:lnSpc>
                <a:spcPct val="90000"/>
              </a:lnSpc>
            </a:pPr>
            <a:r>
              <a:rPr lang="el-GR" sz="2400" dirty="0" smtClean="0"/>
              <a:t> </a:t>
            </a:r>
            <a:r>
              <a:rPr lang="en-US" sz="2400" dirty="0" smtClean="0"/>
              <a:t>CT </a:t>
            </a:r>
            <a:r>
              <a:rPr lang="el-GR" sz="2400" dirty="0" smtClean="0"/>
              <a:t>εγκεφάλου - χρόνια </a:t>
            </a:r>
            <a:r>
              <a:rPr lang="el-GR" sz="2400" dirty="0" err="1" smtClean="0"/>
              <a:t>παραρρινοκολπίτιδα</a:t>
            </a:r>
            <a:r>
              <a:rPr lang="el-GR" sz="2400" dirty="0" smtClean="0"/>
              <a:t> </a:t>
            </a:r>
            <a:r>
              <a:rPr lang="en-US" sz="2400" dirty="0" smtClean="0"/>
              <a:t> </a:t>
            </a:r>
            <a:endParaRPr lang="el-GR" sz="24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l-GR" sz="2400" dirty="0" smtClean="0"/>
          </a:p>
          <a:p>
            <a:pPr>
              <a:lnSpc>
                <a:spcPct val="90000"/>
              </a:lnSpc>
            </a:pPr>
            <a:r>
              <a:rPr lang="el-GR" sz="2400" dirty="0" smtClean="0"/>
              <a:t>Περιοριστικού τύπου πρότυπο αναπνευστικής λειτουργίας, με αυξημένο </a:t>
            </a:r>
            <a:r>
              <a:rPr lang="en-US" sz="2400" dirty="0" smtClean="0"/>
              <a:t>FENO</a:t>
            </a:r>
            <a:endParaRPr lang="el-G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el-GR" smtClean="0"/>
          </a:p>
        </p:txBody>
      </p:sp>
      <p:sp>
        <p:nvSpPr>
          <p:cNvPr id="6656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214313"/>
            <a:ext cx="7772400" cy="1071562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l-GR" sz="4400" b="1" dirty="0" smtClean="0">
                <a:solidFill>
                  <a:schemeClr val="tx2">
                    <a:lumMod val="75000"/>
                  </a:schemeClr>
                </a:solidFill>
              </a:rPr>
              <a:t>Διαγνωστική προσέγγιση</a:t>
            </a:r>
            <a:endParaRPr lang="el-GR" sz="4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5602" name="2 - Θέση περιεχομένου"/>
          <p:cNvSpPr>
            <a:spLocks noGrp="1"/>
          </p:cNvSpPr>
          <p:nvPr>
            <p:ph idx="1"/>
          </p:nvPr>
        </p:nvSpPr>
        <p:spPr>
          <a:xfrm>
            <a:off x="642910" y="1214422"/>
            <a:ext cx="8358246" cy="5643578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l-GR" sz="2400" dirty="0" smtClean="0"/>
              <a:t>Στο περιστατικό</a:t>
            </a:r>
            <a:r>
              <a:rPr lang="en-US" sz="2400" dirty="0" smtClean="0"/>
              <a:t>:</a:t>
            </a:r>
            <a:r>
              <a:rPr lang="el-GR" sz="2400" dirty="0" smtClean="0"/>
              <a:t>  απόλυτος αριθμός ΕΟ </a:t>
            </a:r>
            <a:r>
              <a:rPr lang="el-GR" sz="2400" dirty="0" smtClean="0"/>
              <a:t>972/</a:t>
            </a:r>
            <a:r>
              <a:rPr lang="en-US" sz="2400" dirty="0" smtClean="0"/>
              <a:t>mm</a:t>
            </a:r>
            <a:r>
              <a:rPr lang="en-US" sz="2400" baseline="30000" dirty="0" smtClean="0"/>
              <a:t>3</a:t>
            </a:r>
            <a:endParaRPr lang="el-GR" sz="2400" baseline="30000" dirty="0" smtClean="0"/>
          </a:p>
          <a:p>
            <a:pPr>
              <a:buNone/>
            </a:pPr>
            <a:endParaRPr lang="el-GR" sz="2400" dirty="0" smtClean="0"/>
          </a:p>
          <a:p>
            <a:pPr>
              <a:buFont typeface="Arial" pitchFamily="34" charset="0"/>
              <a:buChar char="•"/>
            </a:pPr>
            <a:r>
              <a:rPr lang="el-GR" sz="2400" b="1" dirty="0" smtClean="0">
                <a:solidFill>
                  <a:srgbClr val="61B6FF"/>
                </a:solidFill>
              </a:rPr>
              <a:t>Ήπια </a:t>
            </a:r>
            <a:r>
              <a:rPr lang="el-GR" sz="2400" b="1" dirty="0" err="1" smtClean="0">
                <a:solidFill>
                  <a:srgbClr val="61B6FF"/>
                </a:solidFill>
              </a:rPr>
              <a:t>ηωσινοφιλία</a:t>
            </a:r>
            <a:r>
              <a:rPr lang="el-GR" sz="2400" b="1" dirty="0" smtClean="0">
                <a:solidFill>
                  <a:srgbClr val="61B6FF"/>
                </a:solidFill>
              </a:rPr>
              <a:t> </a:t>
            </a:r>
            <a:r>
              <a:rPr lang="en-US" sz="2400" b="1" dirty="0" smtClean="0">
                <a:solidFill>
                  <a:srgbClr val="61B6FF"/>
                </a:solidFill>
              </a:rPr>
              <a:t>:</a:t>
            </a:r>
            <a:r>
              <a:rPr lang="el-GR" sz="2400" b="1" dirty="0" smtClean="0">
                <a:solidFill>
                  <a:srgbClr val="61B6FF"/>
                </a:solidFill>
              </a:rPr>
              <a:t>   </a:t>
            </a:r>
            <a:r>
              <a:rPr lang="el-GR" sz="2400" b="1" dirty="0" smtClean="0"/>
              <a:t>500  &lt; 1500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el-GR" sz="2400" b="1" dirty="0" smtClean="0">
                <a:solidFill>
                  <a:srgbClr val="61B6FF"/>
                </a:solidFill>
              </a:rPr>
              <a:t>Μέτρια </a:t>
            </a:r>
            <a:r>
              <a:rPr lang="en-US" sz="2400" b="1" dirty="0" smtClean="0">
                <a:solidFill>
                  <a:srgbClr val="61B6FF"/>
                </a:solidFill>
              </a:rPr>
              <a:t>:</a:t>
            </a:r>
            <a:r>
              <a:rPr lang="el-GR" sz="2400" b="1" dirty="0" smtClean="0">
                <a:solidFill>
                  <a:srgbClr val="61B6FF"/>
                </a:solidFill>
              </a:rPr>
              <a:t>  </a:t>
            </a:r>
            <a:r>
              <a:rPr lang="el-GR" sz="2400" b="1" dirty="0" smtClean="0"/>
              <a:t>1500 -5000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el-GR" sz="2400" b="1" dirty="0" smtClean="0">
                <a:solidFill>
                  <a:srgbClr val="61B6FF"/>
                </a:solidFill>
              </a:rPr>
              <a:t>Σοβαρή</a:t>
            </a:r>
            <a:r>
              <a:rPr lang="en-US" sz="2400" b="1" dirty="0" smtClean="0">
                <a:solidFill>
                  <a:srgbClr val="61B6FF"/>
                </a:solidFill>
              </a:rPr>
              <a:t> :</a:t>
            </a:r>
            <a:r>
              <a:rPr lang="el-GR" sz="2400" b="1" dirty="0" smtClean="0">
                <a:solidFill>
                  <a:srgbClr val="61B6FF"/>
                </a:solidFill>
              </a:rPr>
              <a:t>   </a:t>
            </a:r>
            <a:r>
              <a:rPr lang="el-GR" sz="2400" dirty="0" smtClean="0"/>
              <a:t> </a:t>
            </a:r>
            <a:r>
              <a:rPr lang="el-GR" sz="2400" b="1" dirty="0" smtClean="0"/>
              <a:t>&gt; 5000</a:t>
            </a:r>
            <a:endParaRPr lang="el-GR" sz="2400" baseline="30000" dirty="0" smtClean="0"/>
          </a:p>
          <a:p>
            <a:pPr>
              <a:lnSpc>
                <a:spcPct val="80000"/>
              </a:lnSpc>
              <a:buNone/>
            </a:pPr>
            <a:endParaRPr lang="el-GR" sz="2400" baseline="30000" dirty="0" smtClean="0"/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l-GR" sz="2400" dirty="0" smtClean="0"/>
              <a:t> </a:t>
            </a:r>
            <a:r>
              <a:rPr lang="el-GR" sz="2400" dirty="0" err="1" smtClean="0"/>
              <a:t>Κλωνική</a:t>
            </a:r>
            <a:r>
              <a:rPr lang="en-US" sz="2400" dirty="0" smtClean="0"/>
              <a:t> </a:t>
            </a:r>
            <a:r>
              <a:rPr lang="el-GR" sz="2400" dirty="0" smtClean="0"/>
              <a:t>(</a:t>
            </a:r>
            <a:r>
              <a:rPr lang="el-GR" sz="2400" dirty="0" smtClean="0"/>
              <a:t>πρωτοπαθής)   ή  </a:t>
            </a:r>
            <a:r>
              <a:rPr lang="el-GR" sz="2400" dirty="0" err="1" smtClean="0"/>
              <a:t>αντιδραστκή</a:t>
            </a:r>
            <a:r>
              <a:rPr lang="en-US" sz="2400" dirty="0" smtClean="0"/>
              <a:t> </a:t>
            </a:r>
            <a:r>
              <a:rPr lang="el-GR" sz="2400" dirty="0" smtClean="0"/>
              <a:t>(</a:t>
            </a:r>
            <a:r>
              <a:rPr lang="el-GR" sz="2400" dirty="0" smtClean="0"/>
              <a:t>δευτεροπαθής)   </a:t>
            </a:r>
            <a:r>
              <a:rPr lang="el-GR" sz="2400" dirty="0" err="1" smtClean="0"/>
              <a:t>ηωσινοφιλία</a:t>
            </a:r>
            <a:r>
              <a:rPr lang="el-GR" sz="2400" dirty="0" smtClean="0"/>
              <a:t> ??</a:t>
            </a:r>
          </a:p>
          <a:p>
            <a:pPr>
              <a:lnSpc>
                <a:spcPct val="80000"/>
              </a:lnSpc>
              <a:buNone/>
            </a:pPr>
            <a:endParaRPr lang="el-GR" sz="2400" b="1" dirty="0" smtClean="0"/>
          </a:p>
          <a:p>
            <a:pPr>
              <a:lnSpc>
                <a:spcPct val="80000"/>
              </a:lnSpc>
              <a:buNone/>
            </a:pPr>
            <a:r>
              <a:rPr lang="el-GR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Ιδιοπαθές </a:t>
            </a:r>
            <a:r>
              <a:rPr lang="el-GR" sz="24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υπερηωσινοφιλικό</a:t>
            </a:r>
            <a:r>
              <a:rPr lang="el-GR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σύνδρομο ?? </a:t>
            </a:r>
          </a:p>
          <a:p>
            <a:pPr>
              <a:lnSpc>
                <a:spcPct val="80000"/>
              </a:lnSpc>
              <a:buFont typeface="Arial" charset="0"/>
              <a:buChar char="•"/>
            </a:pPr>
            <a:r>
              <a:rPr lang="el-GR" sz="2400" dirty="0" err="1" smtClean="0"/>
              <a:t>Ηωσινόφιλα</a:t>
            </a:r>
            <a:r>
              <a:rPr lang="el-GR" sz="2400" dirty="0" smtClean="0"/>
              <a:t>  </a:t>
            </a:r>
            <a:r>
              <a:rPr lang="el-GR" sz="2400" b="1" dirty="0" smtClean="0"/>
              <a:t>&gt;1500 </a:t>
            </a:r>
            <a:r>
              <a:rPr lang="el-GR" sz="2400" dirty="0" smtClean="0"/>
              <a:t>(</a:t>
            </a:r>
            <a:r>
              <a:rPr lang="el-GR" sz="2400" dirty="0" err="1" smtClean="0"/>
              <a:t>κλωνική</a:t>
            </a:r>
            <a:r>
              <a:rPr lang="el-GR" sz="2400" dirty="0" smtClean="0"/>
              <a:t>) </a:t>
            </a:r>
            <a:r>
              <a:rPr lang="el-GR" sz="2400" b="1" dirty="0" smtClean="0"/>
              <a:t> </a:t>
            </a:r>
            <a:r>
              <a:rPr lang="el-GR" sz="2400" dirty="0" err="1" smtClean="0"/>
              <a:t>γιά</a:t>
            </a:r>
            <a:r>
              <a:rPr lang="el-GR" sz="2400" dirty="0" smtClean="0"/>
              <a:t>   </a:t>
            </a:r>
            <a:r>
              <a:rPr lang="el-GR" sz="2400" b="1" dirty="0" smtClean="0"/>
              <a:t>&gt;6 μήνες -</a:t>
            </a:r>
            <a:r>
              <a:rPr lang="el-GR" sz="2400" dirty="0" smtClean="0"/>
              <a:t>  νόσος τελικών οργάνων 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el-GR" sz="2400" dirty="0" smtClean="0"/>
              <a:t>Στον ασθενή  χαμηλότερη τιμή </a:t>
            </a:r>
            <a:r>
              <a:rPr lang="el-GR" sz="2400" dirty="0" err="1" smtClean="0"/>
              <a:t>ηωσινοφίλων</a:t>
            </a:r>
            <a:r>
              <a:rPr lang="el-GR" sz="2400" dirty="0" smtClean="0"/>
              <a:t>  - πνευμονική προσβολή   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endParaRPr lang="el-GR" sz="2400" b="1" dirty="0" smtClean="0"/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endParaRPr lang="el-GR" sz="2400" b="1" dirty="0" smtClean="0"/>
          </a:p>
          <a:p>
            <a:pPr>
              <a:buFont typeface="Wingdings" pitchFamily="2" charset="2"/>
              <a:buNone/>
            </a:pPr>
            <a:endParaRPr lang="el-G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142875"/>
            <a:ext cx="7772400" cy="1284288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l-GR" sz="44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Διαγνωστική προσέγγιση</a:t>
            </a:r>
            <a:endParaRPr lang="el-GR" sz="4400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26626" name="2 - Θέση περιεχομένου"/>
          <p:cNvSpPr>
            <a:spLocks noGrp="1"/>
          </p:cNvSpPr>
          <p:nvPr>
            <p:ph idx="1"/>
          </p:nvPr>
        </p:nvSpPr>
        <p:spPr>
          <a:xfrm>
            <a:off x="914400" y="1071546"/>
            <a:ext cx="7772400" cy="5786454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l-GR" sz="2400" dirty="0" smtClean="0"/>
              <a:t>Κροταφική αρτηρίτιδα</a:t>
            </a:r>
            <a:r>
              <a:rPr lang="en-US" sz="2400" dirty="0" smtClean="0"/>
              <a:t>:</a:t>
            </a:r>
            <a:r>
              <a:rPr lang="el-GR" sz="2400" dirty="0" smtClean="0"/>
              <a:t>  κεφαλαλγία, χωλότητα  κάτω γνάθου , ηλικία </a:t>
            </a:r>
          </a:p>
          <a:p>
            <a:pPr>
              <a:buFont typeface="Wingdings" pitchFamily="2" charset="2"/>
              <a:buChar char="Ø"/>
            </a:pPr>
            <a:endParaRPr lang="el-GR" sz="2400" dirty="0" smtClean="0"/>
          </a:p>
          <a:p>
            <a:pPr>
              <a:buFont typeface="Wingdings" pitchFamily="2" charset="2"/>
              <a:buChar char="Ø"/>
            </a:pPr>
            <a:r>
              <a:rPr lang="el-GR" sz="2400" dirty="0" smtClean="0"/>
              <a:t>Η </a:t>
            </a:r>
            <a:r>
              <a:rPr lang="el-GR" sz="2400" dirty="0" smtClean="0"/>
              <a:t>κροταφική  οδηγεί σε  τύφλωση. 5</a:t>
            </a:r>
            <a:r>
              <a:rPr lang="en-US" sz="2400" dirty="0" smtClean="0"/>
              <a:t>%-10%</a:t>
            </a:r>
            <a:r>
              <a:rPr lang="el-GR" sz="2400" dirty="0" smtClean="0"/>
              <a:t> των ασθενών  έχει φυσιολογική  ΤΚΕ - άτυπες εκδηλώσεις (ξηρό βήχα ή πολλαπλή </a:t>
            </a:r>
            <a:r>
              <a:rPr lang="el-GR" sz="2400" dirty="0" err="1" smtClean="0"/>
              <a:t>μονονευρίτιδα</a:t>
            </a:r>
            <a:r>
              <a:rPr lang="el-GR" sz="2400" dirty="0" smtClean="0"/>
              <a:t>)</a:t>
            </a:r>
          </a:p>
          <a:p>
            <a:pPr>
              <a:buFont typeface="Wingdings" pitchFamily="2" charset="2"/>
              <a:buChar char="Ø"/>
            </a:pPr>
            <a:endParaRPr lang="el-GR" sz="2400" dirty="0" smtClean="0"/>
          </a:p>
          <a:p>
            <a:pPr>
              <a:buFont typeface="Wingdings" pitchFamily="2" charset="2"/>
              <a:buChar char="Ø"/>
            </a:pPr>
            <a:r>
              <a:rPr lang="el-GR" sz="2400" dirty="0" smtClean="0"/>
              <a:t>Απουσία αναιμίας,  </a:t>
            </a:r>
            <a:r>
              <a:rPr lang="el-GR" sz="2400" dirty="0" err="1" smtClean="0"/>
              <a:t>θρομβοκυττάρωσης</a:t>
            </a:r>
            <a:r>
              <a:rPr lang="el-GR" sz="2400" dirty="0" smtClean="0"/>
              <a:t> , αυξημένης </a:t>
            </a:r>
            <a:r>
              <a:rPr lang="en-US" sz="2400" dirty="0" smtClean="0"/>
              <a:t>CRP </a:t>
            </a:r>
            <a:r>
              <a:rPr lang="el-GR" sz="2400" dirty="0" smtClean="0"/>
              <a:t>και  </a:t>
            </a:r>
            <a:r>
              <a:rPr lang="en-US" sz="2400" dirty="0" smtClean="0"/>
              <a:t>ALP</a:t>
            </a:r>
            <a:endParaRPr lang="el-GR" sz="2400" dirty="0" smtClean="0"/>
          </a:p>
          <a:p>
            <a:pPr>
              <a:buNone/>
            </a:pPr>
            <a:endParaRPr lang="el-GR" sz="2400" dirty="0" smtClean="0">
              <a:solidFill>
                <a:srgbClr val="FED46C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l-GR" sz="2400" dirty="0" smtClean="0"/>
              <a:t> Η διάγνωση θα βασιστεί σε νοσήματα που συνδυάζουν</a:t>
            </a:r>
            <a:r>
              <a:rPr lang="en-US" sz="2400" dirty="0" smtClean="0"/>
              <a:t>:</a:t>
            </a:r>
            <a:r>
              <a:rPr lang="el-GR" sz="2400" dirty="0" smtClean="0"/>
              <a:t>  </a:t>
            </a:r>
            <a:r>
              <a:rPr lang="el-GR" sz="2400" dirty="0" err="1" smtClean="0"/>
              <a:t>ηωσινοφιλία</a:t>
            </a:r>
            <a:r>
              <a:rPr lang="el-GR" sz="2400" dirty="0" smtClean="0"/>
              <a:t>  - αναπνευστικά - συστηματικά συμπτώματα </a:t>
            </a:r>
          </a:p>
          <a:p>
            <a:pPr>
              <a:buNone/>
            </a:pPr>
            <a:r>
              <a:rPr lang="el-GR" sz="2400" dirty="0" smtClean="0"/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142875"/>
            <a:ext cx="7772400" cy="71437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l-GR" sz="44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Δ/Δ </a:t>
            </a:r>
            <a:r>
              <a:rPr lang="en-US" sz="44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  </a:t>
            </a:r>
            <a:r>
              <a:rPr lang="el-GR" sz="4400" b="1" dirty="0" err="1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Ηωσινοφιλίας</a:t>
            </a:r>
            <a:r>
              <a:rPr lang="el-GR" sz="44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/>
            </a:r>
            <a:br>
              <a:rPr lang="el-GR" sz="44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r>
              <a:rPr lang="el-GR" sz="44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/>
            </a:r>
            <a:br>
              <a:rPr lang="el-GR" sz="44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endParaRPr lang="el-GR" sz="4400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071562"/>
            <a:ext cx="8686800" cy="5643585"/>
          </a:xfrm>
        </p:spPr>
        <p:txBody>
          <a:bodyPr>
            <a:noAutofit/>
          </a:bodyPr>
          <a:lstStyle/>
          <a:p>
            <a:pPr marL="525780" indent="-457200" algn="ctr" fontAlgn="auto">
              <a:spcAft>
                <a:spcPts val="0"/>
              </a:spcAft>
              <a:buFont typeface="Wingdings"/>
              <a:buNone/>
              <a:defRPr/>
            </a:pPr>
            <a:r>
              <a:rPr lang="el-GR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6  ΚΑΤΗΓΟΡΙΕΣ ΝΟΣΗΜΑΤΩΝ</a:t>
            </a:r>
          </a:p>
          <a:p>
            <a:pPr marL="582930" indent="-51435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l-GR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Λοιμώδη νοσήματα </a:t>
            </a:r>
            <a:r>
              <a:rPr lang="el-GR" sz="2800" dirty="0" smtClean="0"/>
              <a:t>(</a:t>
            </a:r>
            <a:r>
              <a:rPr lang="en-US" sz="2400" dirty="0" smtClean="0"/>
              <a:t>TB,</a:t>
            </a:r>
            <a:r>
              <a:rPr lang="el-GR" sz="2400" dirty="0" smtClean="0"/>
              <a:t> παρασιτώσεις, </a:t>
            </a:r>
            <a:r>
              <a:rPr lang="el-GR" sz="2400" dirty="0" err="1" smtClean="0"/>
              <a:t>κοκκιοειδομύκωση</a:t>
            </a:r>
            <a:r>
              <a:rPr lang="el-GR" sz="2400" dirty="0" smtClean="0"/>
              <a:t>)</a:t>
            </a:r>
          </a:p>
          <a:p>
            <a:pPr marL="582930" indent="-51435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l-GR" sz="2400" dirty="0" smtClean="0"/>
          </a:p>
          <a:p>
            <a:pPr marL="582930" indent="-51435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l-GR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Φαρμακευτική</a:t>
            </a:r>
            <a:r>
              <a:rPr lang="el-GR" sz="2800" dirty="0" smtClean="0"/>
              <a:t> </a:t>
            </a:r>
            <a:r>
              <a:rPr lang="en-US" sz="2400" dirty="0" smtClean="0"/>
              <a:t>(</a:t>
            </a:r>
            <a:r>
              <a:rPr lang="el-GR" sz="2400" dirty="0" smtClean="0"/>
              <a:t>αντιεπιληπτικά,  </a:t>
            </a:r>
            <a:r>
              <a:rPr lang="el-GR" sz="2400" dirty="0" err="1" smtClean="0"/>
              <a:t>αντιυπερτασικά</a:t>
            </a:r>
            <a:r>
              <a:rPr lang="en-US" sz="2400" dirty="0" smtClean="0"/>
              <a:t> </a:t>
            </a:r>
            <a:r>
              <a:rPr lang="el-GR" sz="2400" dirty="0" smtClean="0"/>
              <a:t>αντιφλεγμονώδη </a:t>
            </a:r>
            <a:r>
              <a:rPr lang="el-GR" sz="2400" dirty="0" smtClean="0"/>
              <a:t>– φάρμακα ρευματικών νόσων, αντικαταθλιπτικά, </a:t>
            </a:r>
            <a:r>
              <a:rPr lang="el-GR" sz="2400" dirty="0" err="1" smtClean="0"/>
              <a:t>αλλοπουρινόλη</a:t>
            </a:r>
            <a:r>
              <a:rPr lang="el-GR" sz="2400" dirty="0" smtClean="0"/>
              <a:t>)</a:t>
            </a:r>
          </a:p>
          <a:p>
            <a:pPr marL="525780" indent="-457200" fontAlgn="auto">
              <a:spcAft>
                <a:spcPts val="0"/>
              </a:spcAft>
              <a:buFont typeface="Wingdings"/>
              <a:buNone/>
              <a:defRPr/>
            </a:pPr>
            <a:endParaRPr lang="el-GR" sz="2400" dirty="0" smtClean="0"/>
          </a:p>
          <a:p>
            <a:pPr marL="582930" indent="-51435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l-GR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Αιματολογικά – ογκολογικά νοσήματα </a:t>
            </a:r>
            <a:r>
              <a:rPr lang="el-GR" sz="2800" dirty="0" smtClean="0"/>
              <a:t>(</a:t>
            </a:r>
            <a:r>
              <a:rPr lang="el-GR" sz="2400" dirty="0" smtClean="0"/>
              <a:t>λέμφωμα </a:t>
            </a:r>
            <a:r>
              <a:rPr lang="en-US" sz="2400" dirty="0" smtClean="0"/>
              <a:t>Hodgkin-non Hodgkin</a:t>
            </a:r>
            <a:r>
              <a:rPr lang="el-GR" sz="2400" dirty="0" smtClean="0"/>
              <a:t> </a:t>
            </a:r>
            <a:r>
              <a:rPr lang="en-US" sz="2400" dirty="0" smtClean="0"/>
              <a:t>,</a:t>
            </a:r>
            <a:r>
              <a:rPr lang="el-GR" sz="2400" dirty="0" smtClean="0"/>
              <a:t> </a:t>
            </a:r>
            <a:r>
              <a:rPr lang="el-GR" sz="2400" dirty="0" err="1" smtClean="0"/>
              <a:t>αμυλοείδωση</a:t>
            </a:r>
            <a:r>
              <a:rPr lang="el-GR" sz="2400" dirty="0" smtClean="0"/>
              <a:t>,  συστηματική </a:t>
            </a:r>
            <a:r>
              <a:rPr lang="el-GR" sz="2400" dirty="0" err="1" smtClean="0"/>
              <a:t>μαστοκυττάρωση</a:t>
            </a:r>
            <a:r>
              <a:rPr lang="el-GR" sz="2400" dirty="0" smtClean="0"/>
              <a:t>,  χρόνια  </a:t>
            </a:r>
            <a:r>
              <a:rPr lang="el-GR" sz="2400" dirty="0" err="1" smtClean="0"/>
              <a:t>ηωσινοφιλική</a:t>
            </a:r>
            <a:r>
              <a:rPr lang="el-GR" sz="2400" dirty="0" smtClean="0"/>
              <a:t>  λευχαιμία ,  Τ-κυτταρικό λέμφωμα,  </a:t>
            </a:r>
            <a:r>
              <a:rPr lang="en-US" sz="2400" dirty="0" smtClean="0"/>
              <a:t>Ca</a:t>
            </a:r>
            <a:r>
              <a:rPr lang="el-GR" sz="2400" dirty="0" smtClean="0"/>
              <a:t> </a:t>
            </a:r>
            <a:r>
              <a:rPr lang="el-GR" sz="2400" dirty="0" err="1" smtClean="0"/>
              <a:t>πνεύμονος</a:t>
            </a:r>
            <a:r>
              <a:rPr lang="el-GR" sz="2400" dirty="0" smtClean="0"/>
              <a:t>,  χρόνια </a:t>
            </a:r>
            <a:r>
              <a:rPr lang="el-GR" sz="2400" dirty="0" err="1" smtClean="0"/>
              <a:t>μυελογενής</a:t>
            </a:r>
            <a:r>
              <a:rPr lang="el-GR" sz="2400" dirty="0" smtClean="0"/>
              <a:t> λευχαιμία, οξεία λευχαιμία)</a:t>
            </a:r>
          </a:p>
          <a:p>
            <a:pPr marL="525780" indent="-457200" algn="ctr" fontAlgn="auto">
              <a:spcAft>
                <a:spcPts val="0"/>
              </a:spcAft>
              <a:buFont typeface="Wingdings"/>
              <a:buNone/>
              <a:defRPr/>
            </a:pPr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71437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l-GR" sz="44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Δ/Δ</a:t>
            </a:r>
            <a:r>
              <a:rPr lang="en-US" sz="44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  </a:t>
            </a:r>
            <a:r>
              <a:rPr lang="el-GR" sz="44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el-GR" sz="4400" b="1" dirty="0" err="1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Ηωσινοφιλίας</a:t>
            </a:r>
            <a:r>
              <a:rPr lang="el-GR" sz="44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endParaRPr lang="el-GR" sz="4400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914400" y="857250"/>
            <a:ext cx="8015318" cy="5786438"/>
          </a:xfrm>
        </p:spPr>
        <p:txBody>
          <a:bodyPr>
            <a:noAutofit/>
          </a:bodyPr>
          <a:lstStyle/>
          <a:p>
            <a:pPr marL="41148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l-GR" sz="28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Αυτοάνοσα</a:t>
            </a:r>
            <a:r>
              <a:rPr lang="el-GR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νοσήματα </a:t>
            </a:r>
            <a:r>
              <a:rPr lang="el-GR" sz="2800" dirty="0" smtClean="0"/>
              <a:t>(</a:t>
            </a:r>
            <a:r>
              <a:rPr lang="el-GR" sz="2800" dirty="0" err="1" smtClean="0"/>
              <a:t>σαρκοείδωση</a:t>
            </a:r>
            <a:r>
              <a:rPr lang="el-GR" sz="2800" dirty="0" smtClean="0"/>
              <a:t>, </a:t>
            </a:r>
            <a:r>
              <a:rPr lang="el-GR" sz="2800" dirty="0" err="1" smtClean="0"/>
              <a:t>κοιλιοκάκη</a:t>
            </a:r>
            <a:r>
              <a:rPr lang="el-GR" sz="2800" dirty="0" smtClean="0"/>
              <a:t>,  </a:t>
            </a:r>
            <a:r>
              <a:rPr lang="el-GR" sz="2800" dirty="0" err="1" smtClean="0"/>
              <a:t>συνδρ</a:t>
            </a:r>
            <a:r>
              <a:rPr lang="el-GR" sz="2800" dirty="0" smtClean="0"/>
              <a:t>. </a:t>
            </a:r>
            <a:r>
              <a:rPr lang="el-GR" sz="2800" dirty="0" err="1" smtClean="0"/>
              <a:t>Υπερ</a:t>
            </a:r>
            <a:r>
              <a:rPr lang="en-US" sz="2800" dirty="0" smtClean="0"/>
              <a:t>-</a:t>
            </a:r>
            <a:r>
              <a:rPr lang="en-US" sz="2800" dirty="0" err="1" smtClean="0"/>
              <a:t>IgE</a:t>
            </a:r>
            <a:r>
              <a:rPr lang="en-US" sz="2800" dirty="0" smtClean="0"/>
              <a:t>,  </a:t>
            </a:r>
            <a:r>
              <a:rPr lang="el-GR" sz="2800" dirty="0" smtClean="0"/>
              <a:t>ΙΦΝΕ, νόσος </a:t>
            </a:r>
            <a:r>
              <a:rPr lang="en-US" sz="2800" dirty="0" smtClean="0"/>
              <a:t>-</a:t>
            </a:r>
            <a:r>
              <a:rPr lang="el-GR" sz="2800" dirty="0" smtClean="0"/>
              <a:t> </a:t>
            </a:r>
            <a:r>
              <a:rPr lang="en-US" sz="2800" dirty="0" smtClean="0"/>
              <a:t>IgG4,</a:t>
            </a:r>
            <a:r>
              <a:rPr lang="el-GR" sz="2800" dirty="0" smtClean="0"/>
              <a:t> </a:t>
            </a:r>
            <a:r>
              <a:rPr lang="el-GR" sz="2800" dirty="0" err="1" smtClean="0"/>
              <a:t>ηωσινοφιλική</a:t>
            </a:r>
            <a:r>
              <a:rPr lang="el-GR" sz="2800" dirty="0" smtClean="0"/>
              <a:t> κοκκιωμάτωση με </a:t>
            </a:r>
            <a:r>
              <a:rPr lang="el-GR" sz="2800" dirty="0" err="1" smtClean="0"/>
              <a:t>πολυαγγεϊτιδα</a:t>
            </a:r>
            <a:r>
              <a:rPr lang="el-GR" sz="2800" dirty="0" smtClean="0"/>
              <a:t>)</a:t>
            </a:r>
          </a:p>
          <a:p>
            <a:pPr marL="41148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l-GR" sz="2800" dirty="0" smtClean="0"/>
          </a:p>
          <a:p>
            <a:pPr marL="41148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l-GR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Αλλεργικά νοσήματα </a:t>
            </a:r>
            <a:r>
              <a:rPr lang="el-GR" sz="2800" dirty="0" smtClean="0"/>
              <a:t>(αλλεργική</a:t>
            </a:r>
            <a:r>
              <a:rPr lang="el-GR" sz="2800" b="1" dirty="0" smtClean="0"/>
              <a:t> </a:t>
            </a:r>
            <a:r>
              <a:rPr lang="el-GR" sz="2800" dirty="0" err="1" smtClean="0"/>
              <a:t>ρινίτις</a:t>
            </a:r>
            <a:r>
              <a:rPr lang="el-GR" sz="2800" dirty="0" smtClean="0"/>
              <a:t>, αλλεργική </a:t>
            </a:r>
            <a:r>
              <a:rPr lang="el-GR" sz="2800" dirty="0" err="1" smtClean="0"/>
              <a:t>βρογχοπνευμονική</a:t>
            </a:r>
            <a:r>
              <a:rPr lang="el-GR" sz="2800" dirty="0" smtClean="0"/>
              <a:t> </a:t>
            </a:r>
            <a:r>
              <a:rPr lang="el-GR" sz="2800" dirty="0" err="1" smtClean="0"/>
              <a:t>ασπεργίλλωση</a:t>
            </a:r>
            <a:r>
              <a:rPr lang="el-GR" sz="2800" dirty="0" smtClean="0"/>
              <a:t>, άσθμα ,</a:t>
            </a:r>
            <a:r>
              <a:rPr lang="el-GR" sz="2800" dirty="0" err="1" smtClean="0"/>
              <a:t>ατοπική</a:t>
            </a:r>
            <a:r>
              <a:rPr lang="el-GR" sz="2800" dirty="0" smtClean="0"/>
              <a:t> </a:t>
            </a:r>
            <a:r>
              <a:rPr lang="el-GR" sz="2800" dirty="0" err="1" smtClean="0"/>
              <a:t>δερματίτις</a:t>
            </a:r>
            <a:r>
              <a:rPr lang="el-GR" sz="2800" dirty="0" smtClean="0"/>
              <a:t>, </a:t>
            </a:r>
            <a:r>
              <a:rPr lang="el-GR" sz="2800" dirty="0" err="1" smtClean="0"/>
              <a:t>ουρτικάρια</a:t>
            </a:r>
            <a:r>
              <a:rPr lang="el-GR" sz="2800" dirty="0" smtClean="0"/>
              <a:t>)</a:t>
            </a:r>
          </a:p>
          <a:p>
            <a:pPr marL="41148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l-GR" sz="2800" dirty="0" smtClean="0"/>
          </a:p>
          <a:p>
            <a:pPr marL="41148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l-GR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Άλλα αίτια </a:t>
            </a:r>
            <a:r>
              <a:rPr lang="el-GR" sz="2800" dirty="0" smtClean="0"/>
              <a:t>(</a:t>
            </a:r>
            <a:r>
              <a:rPr lang="el-GR" sz="2800" dirty="0" err="1" smtClean="0"/>
              <a:t>Υπερηωσινοφιλικό</a:t>
            </a:r>
            <a:r>
              <a:rPr lang="el-GR" sz="2800" dirty="0" smtClean="0"/>
              <a:t> </a:t>
            </a:r>
            <a:r>
              <a:rPr lang="el-GR" sz="2800" dirty="0" err="1" smtClean="0"/>
              <a:t>σύνδρομο,επινεφριδιακή</a:t>
            </a:r>
            <a:r>
              <a:rPr lang="el-GR" sz="2800" dirty="0" smtClean="0"/>
              <a:t> ανεπάρκεια</a:t>
            </a:r>
            <a:r>
              <a:rPr lang="el-GR" sz="2800" dirty="0" smtClean="0"/>
              <a:t>,</a:t>
            </a:r>
            <a:r>
              <a:rPr lang="en-US" sz="2800" dirty="0" smtClean="0"/>
              <a:t> </a:t>
            </a:r>
            <a:r>
              <a:rPr lang="el-GR" sz="2800" dirty="0" smtClean="0"/>
              <a:t>χρόνια </a:t>
            </a:r>
            <a:r>
              <a:rPr lang="el-GR" sz="2800" dirty="0" smtClean="0"/>
              <a:t>παγκρεατίτιδα</a:t>
            </a:r>
            <a:r>
              <a:rPr lang="el-GR" sz="2800" dirty="0" smtClean="0"/>
              <a:t>,</a:t>
            </a:r>
            <a:r>
              <a:rPr lang="en-US" sz="2800" dirty="0" smtClean="0"/>
              <a:t> </a:t>
            </a:r>
            <a:r>
              <a:rPr lang="el-GR" sz="2800" dirty="0" smtClean="0"/>
              <a:t>ακτινοβολία,</a:t>
            </a:r>
            <a:r>
              <a:rPr lang="en-US" sz="2800" dirty="0" smtClean="0"/>
              <a:t> </a:t>
            </a:r>
            <a:r>
              <a:rPr lang="el-GR" sz="2800" dirty="0" err="1" smtClean="0"/>
              <a:t>ηωσινοφιλική</a:t>
            </a:r>
            <a:r>
              <a:rPr lang="el-GR" sz="2800" dirty="0" smtClean="0"/>
              <a:t> </a:t>
            </a:r>
            <a:r>
              <a:rPr lang="el-GR" sz="2800" dirty="0" smtClean="0"/>
              <a:t>γαστρεντερίτιδα)</a:t>
            </a:r>
            <a:endParaRPr lang="el-GR" sz="2800" dirty="0"/>
          </a:p>
        </p:txBody>
      </p:sp>
      <p:sp>
        <p:nvSpPr>
          <p:cNvPr id="29699" name="3 - Ορθογώνιο"/>
          <p:cNvSpPr>
            <a:spLocks noChangeArrowheads="1"/>
          </p:cNvSpPr>
          <p:nvPr/>
        </p:nvSpPr>
        <p:spPr bwMode="auto">
          <a:xfrm>
            <a:off x="2500313" y="2643188"/>
            <a:ext cx="4572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25463" indent="-457200" algn="ctr"/>
            <a:endParaRPr lang="el-GR" sz="2800">
              <a:latin typeface="Corbel" pitchFamily="34" charset="0"/>
            </a:endParaRPr>
          </a:p>
          <a:p>
            <a:pPr marL="525463" indent="-457200" algn="ctr">
              <a:buFont typeface="Arial" charset="0"/>
              <a:buChar char="•"/>
            </a:pPr>
            <a:endParaRPr lang="el-GR" sz="2800">
              <a:latin typeface="Corbel" pitchFamily="34" charset="0"/>
            </a:endParaRPr>
          </a:p>
          <a:p>
            <a:pPr marL="525463" indent="-457200" algn="ctr"/>
            <a:endParaRPr lang="el-GR" sz="160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85725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l-GR" sz="44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Διαφορική διάγνωση </a:t>
            </a:r>
            <a:endParaRPr lang="el-GR" sz="4400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914400" y="785794"/>
            <a:ext cx="7772400" cy="6072206"/>
          </a:xfrm>
        </p:spPr>
        <p:txBody>
          <a:bodyPr>
            <a:normAutofit/>
          </a:bodyPr>
          <a:lstStyle/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el-GR" sz="2400" dirty="0" smtClean="0"/>
              <a:t> </a:t>
            </a:r>
            <a:r>
              <a:rPr lang="el-GR" sz="2800" dirty="0" smtClean="0"/>
              <a:t>Λόγω των αναπνευστικών συμπτωμάτων  η  Δ/Δ  περιορίστηκε  στα εξής νοσήματα </a:t>
            </a:r>
            <a:r>
              <a:rPr lang="en-US" sz="2800" dirty="0" smtClean="0"/>
              <a:t>:</a:t>
            </a:r>
            <a:endParaRPr lang="el-GR" sz="2800" dirty="0" smtClean="0"/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sz="2800" b="1" dirty="0" smtClean="0">
                <a:solidFill>
                  <a:srgbClr val="FFFF00"/>
                </a:solidFill>
              </a:rPr>
              <a:t>TB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l-GR" sz="2800" b="1" dirty="0" smtClean="0">
                <a:solidFill>
                  <a:srgbClr val="FFFF00"/>
                </a:solidFill>
              </a:rPr>
              <a:t>Αιματολογική κακοήθεια (άτυπη εκδήλωση)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l-GR" sz="2800" b="1" dirty="0" err="1" smtClean="0">
                <a:solidFill>
                  <a:srgbClr val="FFFF00"/>
                </a:solidFill>
              </a:rPr>
              <a:t>Ηωσινοφιλική</a:t>
            </a:r>
            <a:r>
              <a:rPr lang="el-GR" sz="2800" b="1" dirty="0" smtClean="0">
                <a:solidFill>
                  <a:srgbClr val="FFFF00"/>
                </a:solidFill>
              </a:rPr>
              <a:t> κοκκιωμάτωση με </a:t>
            </a:r>
            <a:r>
              <a:rPr lang="el-GR" sz="2800" b="1" dirty="0" err="1" smtClean="0">
                <a:solidFill>
                  <a:srgbClr val="FFFF00"/>
                </a:solidFill>
              </a:rPr>
              <a:t>πολυαγγειϊτιδα</a:t>
            </a:r>
            <a:endParaRPr lang="el-GR" sz="2800" b="1" dirty="0" smtClean="0">
              <a:solidFill>
                <a:srgbClr val="FFFF00"/>
              </a:solidFill>
            </a:endParaRP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l-GR" sz="2800" b="1" dirty="0" smtClean="0">
                <a:solidFill>
                  <a:srgbClr val="FFFF00"/>
                </a:solidFill>
              </a:rPr>
              <a:t>Νόσος που συνδέεται με </a:t>
            </a:r>
            <a:r>
              <a:rPr lang="en-US" sz="2800" b="1" dirty="0" err="1" smtClean="0">
                <a:solidFill>
                  <a:srgbClr val="FFFF00"/>
                </a:solidFill>
              </a:rPr>
              <a:t>IgG</a:t>
            </a:r>
            <a:r>
              <a:rPr lang="el-GR" sz="2800" b="1" dirty="0" smtClean="0">
                <a:solidFill>
                  <a:srgbClr val="FFFF00"/>
                </a:solidFill>
              </a:rPr>
              <a:t>4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</a:p>
          <a:p>
            <a:pPr marL="41148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l-GR" sz="2800" b="1" dirty="0" smtClean="0">
                <a:solidFill>
                  <a:srgbClr val="FFFF00"/>
                </a:solidFill>
              </a:rPr>
              <a:t>Αλλεργική </a:t>
            </a:r>
            <a:r>
              <a:rPr lang="el-GR" sz="2800" b="1" dirty="0" err="1" smtClean="0">
                <a:solidFill>
                  <a:srgbClr val="FFFF00"/>
                </a:solidFill>
              </a:rPr>
              <a:t>βρογχοπνευμονική</a:t>
            </a:r>
            <a:r>
              <a:rPr lang="el-GR" sz="2800" b="1" dirty="0" smtClean="0">
                <a:solidFill>
                  <a:srgbClr val="FFFF00"/>
                </a:solidFill>
              </a:rPr>
              <a:t> </a:t>
            </a:r>
            <a:r>
              <a:rPr lang="el-GR" sz="2800" b="1" dirty="0" err="1" smtClean="0">
                <a:solidFill>
                  <a:srgbClr val="FFFF00"/>
                </a:solidFill>
              </a:rPr>
              <a:t>ασπεργίλλωση</a:t>
            </a:r>
            <a:endParaRPr lang="el-GR" sz="2800" b="1" dirty="0" smtClean="0">
              <a:solidFill>
                <a:srgbClr val="FFFF00"/>
              </a:solidFill>
            </a:endParaRP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l-GR" sz="2800" b="1" dirty="0" err="1" smtClean="0">
                <a:solidFill>
                  <a:srgbClr val="FFFF00"/>
                </a:solidFill>
              </a:rPr>
              <a:t>Σαρκοείδωση</a:t>
            </a:r>
            <a:endParaRPr lang="el-GR" sz="2800" b="1" dirty="0" smtClean="0">
              <a:solidFill>
                <a:srgbClr val="FFFF00"/>
              </a:solidFill>
            </a:endParaRP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l-GR" sz="2800" b="1" dirty="0" smtClean="0">
                <a:solidFill>
                  <a:srgbClr val="FFFF00"/>
                </a:solidFill>
              </a:rPr>
              <a:t>Χρόνια </a:t>
            </a:r>
            <a:r>
              <a:rPr lang="el-GR" sz="2800" b="1" dirty="0" err="1" smtClean="0">
                <a:solidFill>
                  <a:srgbClr val="FFFF00"/>
                </a:solidFill>
              </a:rPr>
              <a:t>ηωσινοφιλική</a:t>
            </a:r>
            <a:r>
              <a:rPr lang="el-GR" sz="2800" b="1" dirty="0" smtClean="0">
                <a:solidFill>
                  <a:srgbClr val="FFFF00"/>
                </a:solidFill>
              </a:rPr>
              <a:t> πνευμονία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l-GR" sz="2800" b="1" dirty="0" smtClean="0">
                <a:solidFill>
                  <a:srgbClr val="FFFF00"/>
                </a:solidFill>
              </a:rPr>
              <a:t>Νοσήματα του συνδετικού </a:t>
            </a:r>
            <a:r>
              <a:rPr lang="el-GR" sz="2800" b="1" dirty="0" smtClean="0">
                <a:solidFill>
                  <a:srgbClr val="FFFF00"/>
                </a:solidFill>
              </a:rPr>
              <a:t>ιστού</a:t>
            </a:r>
            <a:endParaRPr lang="el-GR" sz="28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28587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l-GR" sz="44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Διαγνωστική προσέγγιση </a:t>
            </a:r>
            <a:endParaRPr lang="el-GR" sz="4400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1746" name="2 - Θέση περιεχομένου"/>
          <p:cNvSpPr>
            <a:spLocks noGrp="1"/>
          </p:cNvSpPr>
          <p:nvPr>
            <p:ph idx="1"/>
          </p:nvPr>
        </p:nvSpPr>
        <p:spPr>
          <a:xfrm>
            <a:off x="500034" y="857233"/>
            <a:ext cx="8429684" cy="5643602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l-GR" sz="2400" dirty="0" smtClean="0"/>
              <a:t>Πρέπει </a:t>
            </a:r>
            <a:r>
              <a:rPr lang="el-GR" sz="2400" dirty="0" smtClean="0"/>
              <a:t>να  αποκλειστεί  η ΤΒ  και για το ενδεχόμενο χορήγησης  </a:t>
            </a:r>
            <a:r>
              <a:rPr lang="el-GR" sz="2400" dirty="0" err="1" smtClean="0"/>
              <a:t>κορτικοστεροειδών</a:t>
            </a:r>
            <a:r>
              <a:rPr lang="el-GR" sz="2400" dirty="0" smtClean="0"/>
              <a:t>  ή </a:t>
            </a:r>
            <a:r>
              <a:rPr lang="el-GR" sz="2400" dirty="0" err="1" smtClean="0"/>
              <a:t>ανοσοτροποποιητικών</a:t>
            </a:r>
            <a:endParaRPr lang="el-GR" sz="2400" dirty="0" smtClean="0"/>
          </a:p>
          <a:p>
            <a:pPr>
              <a:buFont typeface="Arial" charset="0"/>
              <a:buChar char="•"/>
            </a:pPr>
            <a:endParaRPr lang="el-GR" sz="2400" dirty="0" smtClean="0"/>
          </a:p>
          <a:p>
            <a:pPr>
              <a:buFont typeface="Arial" charset="0"/>
              <a:buChar char="•"/>
            </a:pPr>
            <a:r>
              <a:rPr lang="el-GR" sz="2400" dirty="0" smtClean="0"/>
              <a:t>Χωρίς εμφανή κακοήθεια συμπαγούς οργάνου</a:t>
            </a:r>
          </a:p>
          <a:p>
            <a:pPr>
              <a:buFont typeface="Wingdings" pitchFamily="2" charset="2"/>
              <a:buNone/>
            </a:pPr>
            <a:endParaRPr lang="el-GR" sz="2400" dirty="0" smtClean="0"/>
          </a:p>
          <a:p>
            <a:pPr>
              <a:buFont typeface="Arial" pitchFamily="34" charset="0"/>
              <a:buChar char="•"/>
            </a:pPr>
            <a:r>
              <a:rPr lang="el-GR" sz="2400" dirty="0" smtClean="0"/>
              <a:t> Η  </a:t>
            </a:r>
            <a:r>
              <a:rPr lang="el-GR" sz="2400" dirty="0" err="1" smtClean="0"/>
              <a:t>παραρρινοκολπίτιδα</a:t>
            </a:r>
            <a:r>
              <a:rPr lang="el-GR" sz="2400" dirty="0" smtClean="0"/>
              <a:t>  </a:t>
            </a:r>
            <a:r>
              <a:rPr lang="el-GR" sz="2400" dirty="0" smtClean="0"/>
              <a:t>και η πνευμονική προσβολή παραπέμπουν  σε </a:t>
            </a:r>
            <a:r>
              <a:rPr lang="el-GR" sz="2400" dirty="0" smtClean="0"/>
              <a:t>αγγειίτιδα </a:t>
            </a:r>
            <a:r>
              <a:rPr lang="el-GR" sz="2400" dirty="0" smtClean="0"/>
              <a:t>σχετιζόμενη με  </a:t>
            </a:r>
            <a:r>
              <a:rPr lang="en-US" sz="2400" dirty="0" smtClean="0"/>
              <a:t>ANCA</a:t>
            </a:r>
            <a:endParaRPr lang="el-GR" sz="2400" dirty="0" smtClean="0"/>
          </a:p>
          <a:p>
            <a:pPr>
              <a:buFont typeface="Arial" charset="0"/>
              <a:buChar char="•"/>
            </a:pPr>
            <a:endParaRPr lang="el-GR" sz="2400" dirty="0" smtClean="0"/>
          </a:p>
          <a:p>
            <a:pPr>
              <a:buFont typeface="Arial" charset="0"/>
              <a:buChar char="•"/>
            </a:pPr>
            <a:r>
              <a:rPr lang="el-GR" sz="2400" dirty="0" smtClean="0"/>
              <a:t>Η </a:t>
            </a:r>
            <a:r>
              <a:rPr lang="el-GR" sz="2400" dirty="0" smtClean="0"/>
              <a:t>αυξημένη </a:t>
            </a:r>
            <a:r>
              <a:rPr lang="en-US" sz="2400" dirty="0" smtClean="0"/>
              <a:t>FENO </a:t>
            </a:r>
            <a:r>
              <a:rPr lang="el-GR" sz="2400" dirty="0" smtClean="0"/>
              <a:t>συνδέεται με φλεγμονή των αεραγωγών</a:t>
            </a:r>
            <a:r>
              <a:rPr lang="el-GR" sz="2400" dirty="0" smtClean="0"/>
              <a:t>,  </a:t>
            </a:r>
            <a:r>
              <a:rPr lang="el-GR" sz="2400" dirty="0" smtClean="0"/>
              <a:t>η οποία βελτιώνεται μερικώς από τη χορήγηση  των  εισπνεόμενων  </a:t>
            </a:r>
            <a:r>
              <a:rPr lang="el-GR" sz="2400" dirty="0" err="1" smtClean="0"/>
              <a:t>κορτικοστεροειδών</a:t>
            </a:r>
            <a:endParaRPr lang="el-GR" sz="2400" dirty="0" smtClean="0"/>
          </a:p>
          <a:p>
            <a:pPr>
              <a:buFont typeface="Arial" charset="0"/>
              <a:buChar char="•"/>
            </a:pPr>
            <a:endParaRPr lang="el-G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00012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l-GR" sz="44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Παρούσα νόσος</a:t>
            </a:r>
            <a:endParaRPr lang="el-GR" sz="4400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914400" y="714375"/>
            <a:ext cx="7772400" cy="592931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800" dirty="0" smtClean="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l-GR" sz="2600" dirty="0" smtClean="0"/>
              <a:t>Άντρας  64 ετών,</a:t>
            </a:r>
            <a:r>
              <a:rPr lang="en-US" sz="2600" dirty="0" smtClean="0"/>
              <a:t> </a:t>
            </a:r>
            <a:r>
              <a:rPr lang="el-GR" sz="2600" dirty="0" smtClean="0"/>
              <a:t>ο οποίος εργάζεται σε μονάδα φροντίδας υγείας ,προσέρχεται στο  ΤΕΠ  λόγω </a:t>
            </a:r>
            <a:r>
              <a:rPr lang="en-US" sz="2600" dirty="0" smtClean="0"/>
              <a:t>:</a:t>
            </a:r>
            <a:endParaRPr lang="el-GR" sz="2600" dirty="0" smtClean="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el-GR" sz="2600" dirty="0" smtClean="0"/>
          </a:p>
          <a:p>
            <a:pPr>
              <a:lnSpc>
                <a:spcPct val="80000"/>
              </a:lnSpc>
              <a:buFont typeface="Consolas" pitchFamily="49" charset="0"/>
              <a:buAutoNum type="arabicPeriod"/>
            </a:pPr>
            <a:r>
              <a:rPr lang="el-GR" sz="2600" b="1" dirty="0" smtClean="0"/>
              <a:t>Δύσπνοιας</a:t>
            </a:r>
          </a:p>
          <a:p>
            <a:pPr>
              <a:lnSpc>
                <a:spcPct val="80000"/>
              </a:lnSpc>
              <a:buFont typeface="Consolas" pitchFamily="49" charset="0"/>
              <a:buAutoNum type="arabicPeriod"/>
            </a:pPr>
            <a:r>
              <a:rPr lang="el-GR" sz="2600" b="1" dirty="0" smtClean="0"/>
              <a:t>Συριγμού</a:t>
            </a:r>
          </a:p>
          <a:p>
            <a:pPr>
              <a:lnSpc>
                <a:spcPct val="80000"/>
              </a:lnSpc>
              <a:buFont typeface="Consolas" pitchFamily="49" charset="0"/>
              <a:buAutoNum type="arabicPeriod"/>
            </a:pPr>
            <a:r>
              <a:rPr lang="el-GR" sz="2600" b="1" dirty="0" smtClean="0"/>
              <a:t>Κεφαλαλγίας</a:t>
            </a:r>
          </a:p>
          <a:p>
            <a:pPr>
              <a:lnSpc>
                <a:spcPct val="80000"/>
              </a:lnSpc>
              <a:buFont typeface="Consolas" pitchFamily="49" charset="0"/>
              <a:buAutoNum type="arabicPeriod"/>
            </a:pPr>
            <a:r>
              <a:rPr lang="el-GR" sz="2600" b="1" dirty="0" smtClean="0"/>
              <a:t>Βήχα</a:t>
            </a:r>
          </a:p>
          <a:p>
            <a:pPr>
              <a:lnSpc>
                <a:spcPct val="80000"/>
              </a:lnSpc>
              <a:buFont typeface="Consolas" pitchFamily="49" charset="0"/>
              <a:buAutoNum type="arabicPeriod"/>
            </a:pPr>
            <a:r>
              <a:rPr lang="el-GR" sz="2600" b="1" dirty="0" smtClean="0"/>
              <a:t>Νυχτερινών εφιδρώσεων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6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600" dirty="0" smtClean="0"/>
              <a:t>Αναφέρει </a:t>
            </a:r>
            <a:r>
              <a:rPr lang="en-US" sz="2600" dirty="0" smtClean="0"/>
              <a:t>:</a:t>
            </a:r>
          </a:p>
          <a:p>
            <a:pPr>
              <a:lnSpc>
                <a:spcPct val="80000"/>
              </a:lnSpc>
              <a:buFont typeface="Consolas" pitchFamily="49" charset="0"/>
              <a:buAutoNum type="romanUcPeriod"/>
            </a:pPr>
            <a:r>
              <a:rPr lang="el-GR" sz="2600" dirty="0" smtClean="0"/>
              <a:t> βήχα με κιτρινωπή απόχρεμψη από 5μήνου</a:t>
            </a:r>
            <a:endParaRPr lang="en-US" sz="2600" dirty="0" smtClean="0"/>
          </a:p>
          <a:p>
            <a:pPr>
              <a:lnSpc>
                <a:spcPct val="80000"/>
              </a:lnSpc>
              <a:buFont typeface="Consolas" pitchFamily="49" charset="0"/>
              <a:buAutoNum type="romanUcPeriod"/>
            </a:pPr>
            <a:r>
              <a:rPr lang="el-GR" sz="2600" dirty="0" smtClean="0"/>
              <a:t> δύσπνοια στην κόπωση, </a:t>
            </a:r>
            <a:r>
              <a:rPr lang="el-GR" sz="2600" dirty="0" err="1" smtClean="0"/>
              <a:t>συσφιγκτικό</a:t>
            </a:r>
            <a:r>
              <a:rPr lang="el-GR" sz="2600" dirty="0" smtClean="0"/>
              <a:t> θωρακικό άλγος</a:t>
            </a:r>
            <a:r>
              <a:rPr lang="en-US" sz="2600" dirty="0" smtClean="0"/>
              <a:t>,</a:t>
            </a:r>
            <a:r>
              <a:rPr lang="el-GR" sz="2600" dirty="0" smtClean="0"/>
              <a:t> συριγμό από μηνός</a:t>
            </a:r>
          </a:p>
          <a:p>
            <a:pPr>
              <a:lnSpc>
                <a:spcPct val="80000"/>
              </a:lnSpc>
              <a:buFont typeface="Consolas" pitchFamily="49" charset="0"/>
              <a:buAutoNum type="arabicPeriod"/>
            </a:pPr>
            <a:endParaRPr lang="el-GR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Τίτλος"/>
          <p:cNvSpPr>
            <a:spLocks noGrp="1"/>
          </p:cNvSpPr>
          <p:nvPr>
            <p:ph type="title"/>
          </p:nvPr>
        </p:nvSpPr>
        <p:spPr>
          <a:xfrm>
            <a:off x="685800" y="0"/>
            <a:ext cx="8229600" cy="785813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CT</a:t>
            </a:r>
            <a:r>
              <a:rPr lang="el-GR" sz="48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   </a:t>
            </a:r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el-GR" sz="48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θώρακος</a:t>
            </a:r>
            <a:endParaRPr lang="el-GR" sz="4800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2770" name="8 - Θέση κειμένου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3529013" cy="5065713"/>
          </a:xfrm>
        </p:spPr>
        <p:txBody>
          <a:bodyPr/>
          <a:lstStyle/>
          <a:p>
            <a:pPr marL="511175" indent="-457200">
              <a:buFont typeface="+mj-lt"/>
              <a:buAutoNum type="arabicPeriod"/>
            </a:pPr>
            <a:r>
              <a:rPr lang="el-GR" sz="2400" dirty="0" err="1" smtClean="0"/>
              <a:t>Περιβρογχική</a:t>
            </a:r>
            <a:r>
              <a:rPr lang="el-GR" sz="2400" dirty="0" smtClean="0"/>
              <a:t> πάχυνση, διηθήματα δίκην θολής υάλου</a:t>
            </a:r>
          </a:p>
          <a:p>
            <a:pPr marL="511175" indent="-457200">
              <a:buFont typeface="+mj-lt"/>
              <a:buAutoNum type="arabicPeriod"/>
            </a:pPr>
            <a:endParaRPr lang="el-GR" sz="2400" dirty="0" smtClean="0"/>
          </a:p>
          <a:p>
            <a:pPr marL="511175" indent="-457200">
              <a:buFont typeface="+mj-lt"/>
              <a:buAutoNum type="arabicPeriod"/>
            </a:pPr>
            <a:r>
              <a:rPr lang="el-GR" sz="2400" dirty="0" smtClean="0"/>
              <a:t>Ανομοιόμορφες </a:t>
            </a:r>
            <a:r>
              <a:rPr lang="el-GR" sz="2400" dirty="0" err="1" smtClean="0"/>
              <a:t>υπουπεζωκοτικές</a:t>
            </a:r>
            <a:r>
              <a:rPr lang="el-GR" sz="2400" dirty="0" smtClean="0"/>
              <a:t> σκιάσεις πνευμονικών βάσεων</a:t>
            </a:r>
          </a:p>
          <a:p>
            <a:pPr marL="511175" indent="-457200">
              <a:buFont typeface="+mj-lt"/>
              <a:buAutoNum type="arabicPeriod"/>
            </a:pPr>
            <a:endParaRPr lang="el-GR" sz="2400" dirty="0" smtClean="0"/>
          </a:p>
          <a:p>
            <a:pPr marL="511175" indent="-457200">
              <a:buFont typeface="+mj-lt"/>
              <a:buAutoNum type="arabicPeriod"/>
            </a:pPr>
            <a:r>
              <a:rPr lang="el-GR" sz="2400" dirty="0" smtClean="0"/>
              <a:t>Απουσία </a:t>
            </a:r>
            <a:r>
              <a:rPr lang="el-GR" sz="2400" dirty="0" err="1" smtClean="0"/>
              <a:t>υπεζωκοτικής</a:t>
            </a:r>
            <a:r>
              <a:rPr lang="el-GR" sz="2400" dirty="0" smtClean="0"/>
              <a:t> συλλογής</a:t>
            </a:r>
          </a:p>
        </p:txBody>
      </p:sp>
      <p:sp>
        <p:nvSpPr>
          <p:cNvPr id="32771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l-GR" sz="2400" smtClean="0"/>
              <a:t>-</a:t>
            </a:r>
          </a:p>
          <a:p>
            <a:endParaRPr lang="el-GR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6" y="857232"/>
            <a:ext cx="3708000" cy="285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6" y="3786190"/>
            <a:ext cx="3744000" cy="28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214313"/>
            <a:ext cx="7772400" cy="85725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l-GR" sz="4800" b="1" dirty="0" smtClean="0">
                <a:solidFill>
                  <a:schemeClr val="tx2">
                    <a:lumMod val="75000"/>
                  </a:schemeClr>
                </a:solidFill>
                <a:latin typeface="Corbel" pitchFamily="34" charset="0"/>
              </a:rPr>
              <a:t>Διερεύνηση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914400" y="1214422"/>
            <a:ext cx="7772400" cy="5429288"/>
          </a:xfrm>
        </p:spPr>
        <p:txBody>
          <a:bodyPr>
            <a:normAutofit fontScale="92500" lnSpcReduction="20000"/>
          </a:bodyPr>
          <a:lstStyle/>
          <a:p>
            <a:pPr marL="41148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l-GR" sz="3200" dirty="0" smtClean="0"/>
              <a:t>Βιοψία </a:t>
            </a:r>
            <a:r>
              <a:rPr lang="el-GR" sz="3200" dirty="0" smtClean="0"/>
              <a:t>κροταφικής </a:t>
            </a:r>
            <a:r>
              <a:rPr lang="en-US" sz="3200" dirty="0" smtClean="0"/>
              <a:t>:</a:t>
            </a:r>
            <a:r>
              <a:rPr lang="el-GR" sz="3200" dirty="0" smtClean="0"/>
              <a:t> αρνητική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el-GR" sz="3200" dirty="0" smtClean="0"/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l-GR" sz="3200" dirty="0" err="1" smtClean="0"/>
              <a:t>Βρογχοπνευμονικό</a:t>
            </a:r>
            <a:r>
              <a:rPr lang="el-GR" sz="3200" dirty="0" smtClean="0"/>
              <a:t> </a:t>
            </a:r>
            <a:r>
              <a:rPr lang="el-GR" sz="3200" dirty="0" err="1" smtClean="0"/>
              <a:t>έκπλυμα</a:t>
            </a:r>
            <a:r>
              <a:rPr lang="el-GR" sz="3200" dirty="0" smtClean="0"/>
              <a:t> , κ/α πτυέλων</a:t>
            </a:r>
            <a:r>
              <a:rPr lang="en-US" sz="3200" dirty="0" smtClean="0"/>
              <a:t>: </a:t>
            </a:r>
            <a:r>
              <a:rPr lang="el-GR" sz="3200" dirty="0" smtClean="0"/>
              <a:t>αρνητικά για </a:t>
            </a:r>
            <a:r>
              <a:rPr lang="en-US" sz="3200" dirty="0" smtClean="0"/>
              <a:t>TB</a:t>
            </a:r>
            <a:endParaRPr lang="el-GR" sz="3200" dirty="0" smtClean="0"/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el-GR" sz="3200" dirty="0" smtClean="0"/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l-GR" sz="3200" dirty="0" smtClean="0"/>
              <a:t>Ι</a:t>
            </a:r>
            <a:r>
              <a:rPr lang="en-US" sz="3200" dirty="0" err="1" smtClean="0"/>
              <a:t>ngra</a:t>
            </a:r>
            <a:r>
              <a:rPr lang="el-GR" sz="3200" dirty="0" smtClean="0"/>
              <a:t> </a:t>
            </a:r>
            <a:r>
              <a:rPr lang="en-US" sz="3200" dirty="0" smtClean="0"/>
              <a:t> (-)</a:t>
            </a:r>
            <a:endParaRPr lang="el-GR" sz="3200" dirty="0" smtClean="0"/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el-GR" sz="3200" dirty="0" smtClean="0"/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l-GR" sz="3200" dirty="0" smtClean="0"/>
              <a:t> Βιοψία </a:t>
            </a:r>
            <a:r>
              <a:rPr lang="el-GR" sz="3200" dirty="0" err="1" smtClean="0"/>
              <a:t>πνεύμονος</a:t>
            </a:r>
            <a:r>
              <a:rPr lang="el-GR" sz="3200" dirty="0" smtClean="0"/>
              <a:t> – δεν </a:t>
            </a:r>
            <a:r>
              <a:rPr lang="el-GR" sz="3200" dirty="0" err="1" smtClean="0"/>
              <a:t>διενεργήθη</a:t>
            </a:r>
            <a:endParaRPr lang="el-GR" sz="3200" dirty="0" smtClean="0"/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el-GR" sz="3200" dirty="0" smtClean="0"/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l-GR" sz="3200" dirty="0" smtClean="0"/>
              <a:t>Εστάλησαν </a:t>
            </a:r>
            <a:r>
              <a:rPr lang="en-US" sz="3200" dirty="0" smtClean="0"/>
              <a:t>ANCA</a:t>
            </a:r>
            <a:endParaRPr lang="el-GR" sz="3200" dirty="0" smtClean="0"/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endParaRPr lang="el-GR" sz="3200" dirty="0" smtClean="0"/>
          </a:p>
          <a:p>
            <a:pPr marL="41148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l-GR" sz="3200" dirty="0" smtClean="0"/>
              <a:t> Τα  </a:t>
            </a:r>
            <a:r>
              <a:rPr lang="el-GR" sz="3200" dirty="0" err="1" smtClean="0"/>
              <a:t>ηωσινόφιλα</a:t>
            </a:r>
            <a:r>
              <a:rPr lang="el-GR" sz="3200" dirty="0" smtClean="0"/>
              <a:t>  αυξήθηκαν στα 4.490</a:t>
            </a:r>
            <a:r>
              <a:rPr lang="en-US" sz="3200" dirty="0" smtClean="0"/>
              <a:t>/mm</a:t>
            </a:r>
            <a:r>
              <a:rPr lang="en-US" sz="3200" baseline="30000" dirty="0" smtClean="0"/>
              <a:t>3</a:t>
            </a:r>
            <a:endParaRPr lang="el-GR" sz="3200" dirty="0" smtClean="0"/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el-GR" sz="3200" dirty="0" smtClean="0"/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el-GR" sz="3200" dirty="0" smtClean="0"/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el-GR" sz="3200" dirty="0" smtClean="0"/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el-GR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el-GR" smtClean="0"/>
          </a:p>
        </p:txBody>
      </p:sp>
      <p:sp>
        <p:nvSpPr>
          <p:cNvPr id="6758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214313"/>
            <a:ext cx="8229600" cy="5715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l-GR" sz="48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Διάγνωση</a:t>
            </a:r>
            <a:endParaRPr lang="el-GR" sz="4800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4818" name="11 - Θέση κειμένου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marL="53975"/>
            <a:endParaRPr lang="el-GR" dirty="0" smtClean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3429000" y="1000108"/>
            <a:ext cx="5715000" cy="5357850"/>
          </a:xfrm>
        </p:spPr>
        <p:txBody>
          <a:bodyPr>
            <a:noAutofit/>
          </a:bodyPr>
          <a:lstStyle/>
          <a:p>
            <a:pPr marL="411480" fontAlgn="auto">
              <a:spcAft>
                <a:spcPts val="0"/>
              </a:spcAft>
              <a:defRPr/>
            </a:pPr>
            <a:r>
              <a:rPr lang="el-GR" sz="2000" dirty="0" smtClean="0"/>
              <a:t> </a:t>
            </a:r>
            <a:r>
              <a:rPr lang="el-GR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Θετικά  </a:t>
            </a:r>
            <a:r>
              <a:rPr lang="en-US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ANCA</a:t>
            </a:r>
            <a:r>
              <a:rPr lang="el-GR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l-GR" sz="2000" dirty="0" smtClean="0"/>
              <a:t> </a:t>
            </a:r>
            <a:r>
              <a:rPr lang="el-GR" sz="2000" dirty="0" err="1" smtClean="0"/>
              <a:t>μυελοπεροξειδάση</a:t>
            </a:r>
            <a:r>
              <a:rPr lang="en-US" sz="2000" dirty="0" smtClean="0"/>
              <a:t> </a:t>
            </a:r>
            <a:r>
              <a:rPr lang="el-GR" sz="2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(</a:t>
            </a:r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p-ANCA</a:t>
            </a:r>
            <a:r>
              <a:rPr lang="el-GR" sz="2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) </a:t>
            </a:r>
            <a:r>
              <a:rPr lang="el-GR" sz="2000" dirty="0" smtClean="0"/>
              <a:t>-</a:t>
            </a:r>
            <a:r>
              <a:rPr lang="el-GR" sz="2000" b="1" dirty="0" smtClean="0"/>
              <a:t> </a:t>
            </a:r>
            <a:r>
              <a:rPr lang="en-US" sz="2000" dirty="0" smtClean="0"/>
              <a:t> </a:t>
            </a:r>
            <a:r>
              <a:rPr lang="el-GR" sz="2000" dirty="0" smtClean="0"/>
              <a:t>   66</a:t>
            </a:r>
            <a:r>
              <a:rPr lang="en-US" sz="2000" dirty="0" smtClean="0"/>
              <a:t>8 </a:t>
            </a:r>
            <a:r>
              <a:rPr lang="el-GR" sz="2000" dirty="0" smtClean="0"/>
              <a:t>μονάδες  με </a:t>
            </a:r>
            <a:r>
              <a:rPr lang="el-GR" sz="2000" dirty="0" err="1" smtClean="0"/>
              <a:t>φ.τ</a:t>
            </a:r>
            <a:r>
              <a:rPr lang="el-GR" sz="2000" dirty="0" smtClean="0"/>
              <a:t>  </a:t>
            </a:r>
            <a:r>
              <a:rPr lang="en-US" sz="2000" dirty="0" smtClean="0"/>
              <a:t>&lt; 2,8</a:t>
            </a:r>
            <a:r>
              <a:rPr lang="el-GR" sz="2000" dirty="0" smtClean="0"/>
              <a:t>( </a:t>
            </a:r>
            <a:r>
              <a:rPr lang="el-GR" sz="2000" dirty="0" err="1" smtClean="0"/>
              <a:t>ανοσοφθορισμός</a:t>
            </a:r>
            <a:r>
              <a:rPr lang="el-GR" sz="2000" dirty="0" smtClean="0"/>
              <a:t> </a:t>
            </a:r>
            <a:r>
              <a:rPr lang="en-US" sz="2000" dirty="0" smtClean="0"/>
              <a:t>–</a:t>
            </a:r>
            <a:r>
              <a:rPr lang="el-GR" sz="2000" dirty="0" smtClean="0"/>
              <a:t> </a:t>
            </a:r>
            <a:r>
              <a:rPr lang="en-US" sz="2000" dirty="0" smtClean="0"/>
              <a:t>ELISA</a:t>
            </a:r>
            <a:r>
              <a:rPr lang="el-GR" sz="2000" dirty="0" smtClean="0"/>
              <a:t>)</a:t>
            </a:r>
            <a:r>
              <a:rPr lang="en-US" sz="2000" dirty="0" smtClean="0"/>
              <a:t> </a:t>
            </a:r>
            <a:r>
              <a:rPr lang="el-GR" sz="2000" dirty="0" smtClean="0"/>
              <a:t> </a:t>
            </a:r>
            <a:r>
              <a:rPr lang="en-US" sz="2000" dirty="0" smtClean="0"/>
              <a:t>–</a:t>
            </a:r>
            <a:r>
              <a:rPr lang="el-GR" sz="2000" dirty="0" smtClean="0"/>
              <a:t>   </a:t>
            </a:r>
            <a:r>
              <a:rPr lang="en-US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ANCA </a:t>
            </a:r>
            <a:r>
              <a:rPr lang="el-GR" sz="20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αγγειϊτιδα</a:t>
            </a:r>
            <a:r>
              <a:rPr lang="en-US" sz="2000" dirty="0" smtClean="0"/>
              <a:t>:</a:t>
            </a:r>
            <a:endParaRPr lang="el-GR" sz="2000" dirty="0" smtClean="0"/>
          </a:p>
          <a:p>
            <a:pPr marL="411480" fontAlgn="auto">
              <a:spcAft>
                <a:spcPts val="0"/>
              </a:spcAft>
              <a:buNone/>
              <a:defRPr/>
            </a:pPr>
            <a:endParaRPr lang="el-GR" sz="2000" dirty="0" smtClean="0"/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endParaRPr lang="el-GR" sz="2000" dirty="0" smtClean="0"/>
          </a:p>
          <a:p>
            <a:pPr marL="4114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sz="2000" dirty="0" smtClean="0"/>
              <a:t> Κοκκιωμάτωση με </a:t>
            </a:r>
            <a:r>
              <a:rPr lang="el-GR" sz="2000" dirty="0" err="1" smtClean="0"/>
              <a:t>πολυαγγειϊτιδα</a:t>
            </a:r>
            <a:r>
              <a:rPr lang="en-US" sz="2000" dirty="0" smtClean="0"/>
              <a:t> </a:t>
            </a:r>
            <a:r>
              <a:rPr lang="el-GR" sz="2000" dirty="0" smtClean="0"/>
              <a:t>(</a:t>
            </a:r>
            <a:r>
              <a:rPr lang="en-US" sz="2000" dirty="0" smtClean="0"/>
              <a:t>Wegener</a:t>
            </a:r>
            <a:r>
              <a:rPr lang="el-GR" sz="2000" dirty="0" smtClean="0"/>
              <a:t>)</a:t>
            </a:r>
          </a:p>
          <a:p>
            <a:pPr marL="4114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sz="2000" dirty="0" smtClean="0"/>
              <a:t>Μικροσκοπική  </a:t>
            </a:r>
            <a:r>
              <a:rPr lang="el-GR" sz="2000" dirty="0" err="1" smtClean="0"/>
              <a:t>πολυαγγειϊτιδα</a:t>
            </a:r>
            <a:endParaRPr lang="el-GR" sz="2000" dirty="0" smtClean="0"/>
          </a:p>
          <a:p>
            <a:pPr marL="4114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sz="2000" dirty="0" err="1" smtClean="0"/>
              <a:t>Αγγειϊτιδα</a:t>
            </a:r>
            <a:r>
              <a:rPr lang="el-GR" sz="2000" dirty="0" smtClean="0"/>
              <a:t> </a:t>
            </a:r>
            <a:r>
              <a:rPr lang="en-US" sz="2000" dirty="0" smtClean="0"/>
              <a:t> </a:t>
            </a:r>
            <a:r>
              <a:rPr lang="el-GR" sz="2000" dirty="0" smtClean="0"/>
              <a:t>με μεμονωμένη νεφρική προσβολή</a:t>
            </a:r>
          </a:p>
          <a:p>
            <a:pPr marL="4114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sz="20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Ηωσινοφιλική</a:t>
            </a:r>
            <a:r>
              <a:rPr lang="el-GR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κοκκιωμάτωση με </a:t>
            </a:r>
            <a:r>
              <a:rPr lang="el-GR" sz="20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πολυαγγειϊτιδα</a:t>
            </a:r>
            <a:endParaRPr lang="el-GR" sz="2000" b="1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411480" fontAlgn="auto">
              <a:spcAft>
                <a:spcPts val="0"/>
              </a:spcAft>
              <a:buNone/>
              <a:defRPr/>
            </a:pPr>
            <a:endParaRPr lang="el-GR" sz="2000" b="1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endParaRPr lang="el-GR" sz="2000" dirty="0" smtClean="0"/>
          </a:p>
          <a:p>
            <a:pPr marL="4114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sz="2000" dirty="0" smtClean="0"/>
              <a:t>Η φλεγμονή των αεραγωγών ,η  </a:t>
            </a:r>
            <a:r>
              <a:rPr lang="el-GR" sz="2000" dirty="0" err="1" smtClean="0"/>
              <a:t>ηωσινοφιλία</a:t>
            </a:r>
            <a:r>
              <a:rPr lang="el-GR" sz="2000" dirty="0" smtClean="0"/>
              <a:t>, η αρθρίτιδα, τα συστηματικά συμπτώματα, τα θετικά </a:t>
            </a:r>
            <a:r>
              <a:rPr lang="en-US" sz="2000" dirty="0" smtClean="0"/>
              <a:t>ANCA </a:t>
            </a:r>
            <a:r>
              <a:rPr lang="el-GR" sz="2000" dirty="0" smtClean="0"/>
              <a:t> έθεσαν τη </a:t>
            </a:r>
            <a:r>
              <a:rPr lang="el-GR" sz="2000" dirty="0" err="1" smtClean="0"/>
              <a:t>διαγνωση</a:t>
            </a:r>
            <a:r>
              <a:rPr lang="el-GR" sz="2000" dirty="0" smtClean="0"/>
              <a:t> της </a:t>
            </a:r>
            <a:r>
              <a:rPr lang="el-GR" sz="2000" dirty="0" err="1" smtClean="0"/>
              <a:t>αγγείτιδας</a:t>
            </a:r>
            <a:r>
              <a:rPr lang="el-GR" sz="2000" dirty="0" smtClean="0"/>
              <a:t> </a:t>
            </a:r>
            <a:r>
              <a:rPr lang="en-US" sz="2000" dirty="0" smtClean="0"/>
              <a:t> </a:t>
            </a:r>
            <a:r>
              <a:rPr lang="en-US" sz="20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Churg</a:t>
            </a:r>
            <a:r>
              <a:rPr lang="en-US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 Strauss</a:t>
            </a:r>
            <a:endParaRPr lang="el-GR" sz="20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6" name="Picture 2" descr="C:\Users\pathologiki_a_iatroi\Desktop\220px-C_anc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4071942"/>
            <a:ext cx="3071834" cy="2786058"/>
          </a:xfrm>
          <a:prstGeom prst="rect">
            <a:avLst/>
          </a:prstGeom>
          <a:noFill/>
        </p:spPr>
      </p:pic>
      <p:pic>
        <p:nvPicPr>
          <p:cNvPr id="1027" name="Picture 3" descr="C:\Users\pathologiki_a_iatroi\Desktop\220px-P_anc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857232"/>
            <a:ext cx="3143272" cy="3143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214313"/>
            <a:ext cx="7772400" cy="121285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ANCA </a:t>
            </a:r>
            <a:r>
              <a:rPr lang="el-GR" sz="44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el-GR" sz="4400" b="1" dirty="0" err="1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αγγειϊτιδες</a:t>
            </a:r>
            <a:endParaRPr lang="el-GR" sz="4400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914400" y="1285875"/>
            <a:ext cx="7772400" cy="5357813"/>
          </a:xfrm>
        </p:spPr>
        <p:txBody>
          <a:bodyPr>
            <a:normAutofit/>
          </a:bodyPr>
          <a:lstStyle/>
          <a:p>
            <a:pPr marL="41148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l-GR" sz="2400" dirty="0" smtClean="0"/>
              <a:t> </a:t>
            </a:r>
            <a:r>
              <a:rPr lang="el-GR" sz="2400" dirty="0" err="1" smtClean="0"/>
              <a:t>Ανοσοπενική</a:t>
            </a:r>
            <a:r>
              <a:rPr lang="el-GR" sz="2400" dirty="0" smtClean="0"/>
              <a:t> νεκρωτική  φλεγμονή κυρίως του μικρού μεγέθους αγγείων</a:t>
            </a:r>
          </a:p>
          <a:p>
            <a:pPr marL="41148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l-GR" sz="2400" dirty="0" smtClean="0"/>
          </a:p>
          <a:p>
            <a:pPr marL="41148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l-GR" sz="2400" dirty="0" smtClean="0"/>
          </a:p>
          <a:p>
            <a:pPr marL="41148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l-GR" sz="24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Ηωσινοφιλία</a:t>
            </a:r>
            <a:r>
              <a:rPr lang="el-GR" sz="2400" dirty="0" smtClean="0"/>
              <a:t> </a:t>
            </a:r>
            <a:r>
              <a:rPr lang="el-GR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-</a:t>
            </a:r>
            <a:r>
              <a:rPr lang="el-GR" sz="2400" dirty="0" smtClean="0"/>
              <a:t> </a:t>
            </a:r>
            <a:r>
              <a:rPr lang="el-GR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βρογχικό άσθμα</a:t>
            </a:r>
            <a:r>
              <a:rPr lang="el-GR" sz="2400" dirty="0" smtClean="0"/>
              <a:t> </a:t>
            </a:r>
            <a:r>
              <a:rPr lang="en-US" sz="2400" dirty="0" smtClean="0"/>
              <a:t>:</a:t>
            </a:r>
            <a:r>
              <a:rPr lang="el-GR" sz="2400" dirty="0" smtClean="0"/>
              <a:t> χαρακτηριστικό της </a:t>
            </a:r>
            <a:r>
              <a:rPr lang="en-US" sz="2400" dirty="0" err="1" smtClean="0"/>
              <a:t>Churg</a:t>
            </a:r>
            <a:r>
              <a:rPr lang="el-GR" sz="2400" dirty="0" smtClean="0"/>
              <a:t>  </a:t>
            </a:r>
            <a:r>
              <a:rPr lang="en-US" sz="2400" dirty="0" smtClean="0"/>
              <a:t>Strauss</a:t>
            </a:r>
            <a:endParaRPr lang="el-GR" sz="2400" dirty="0" smtClean="0"/>
          </a:p>
          <a:p>
            <a:pPr marL="41148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l-GR" sz="2400" dirty="0" smtClean="0"/>
          </a:p>
          <a:p>
            <a:pPr marL="41148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l-GR" sz="2400" dirty="0" smtClean="0"/>
          </a:p>
          <a:p>
            <a:pPr marL="41148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l-GR" sz="2400" dirty="0" smtClean="0"/>
              <a:t> Οι </a:t>
            </a:r>
            <a:r>
              <a:rPr lang="en-US" sz="2400" dirty="0" smtClean="0"/>
              <a:t>ANCA </a:t>
            </a:r>
            <a:r>
              <a:rPr lang="el-GR" sz="2400" dirty="0" smtClean="0"/>
              <a:t>θετικοί ασθενείς</a:t>
            </a:r>
            <a:r>
              <a:rPr lang="en-US" sz="2400" dirty="0" smtClean="0"/>
              <a:t> </a:t>
            </a:r>
            <a:r>
              <a:rPr lang="el-GR" sz="2400" dirty="0" smtClean="0"/>
              <a:t>(40%)  εμφανίζουν</a:t>
            </a:r>
            <a:r>
              <a:rPr lang="en-US" sz="2400" dirty="0" smtClean="0"/>
              <a:t>:</a:t>
            </a:r>
            <a:r>
              <a:rPr lang="el-GR" sz="2400" dirty="0" smtClean="0"/>
              <a:t> </a:t>
            </a:r>
            <a:r>
              <a:rPr lang="el-GR" sz="2400" dirty="0" err="1" smtClean="0"/>
              <a:t>σπειραματονεφρίτιδα</a:t>
            </a:r>
            <a:r>
              <a:rPr lang="el-GR" sz="2400" dirty="0" smtClean="0"/>
              <a:t> -  πνευμονική αιμορραγία </a:t>
            </a:r>
            <a:r>
              <a:rPr lang="en-US" sz="2400" dirty="0" smtClean="0"/>
              <a:t> -</a:t>
            </a:r>
            <a:r>
              <a:rPr lang="el-GR" sz="2400" dirty="0" smtClean="0"/>
              <a:t>πολλαπλή </a:t>
            </a:r>
            <a:r>
              <a:rPr lang="el-GR" sz="2400" dirty="0" err="1" smtClean="0"/>
              <a:t>μονονευρίτιδα</a:t>
            </a:r>
            <a:r>
              <a:rPr lang="en-US" sz="2400" dirty="0" smtClean="0"/>
              <a:t>  </a:t>
            </a:r>
            <a:endParaRPr lang="el-GR" sz="2400" dirty="0" smtClean="0"/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endParaRPr lang="el-G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28587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l-GR" sz="3600" b="1" dirty="0" err="1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Ηωσινοφιλική</a:t>
            </a:r>
            <a:r>
              <a:rPr lang="el-GR" sz="36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 κοκκιωμάτωση με </a:t>
            </a:r>
            <a:r>
              <a:rPr lang="el-GR" sz="3600" b="1" dirty="0" err="1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πολυαγγειΐτιδα</a:t>
            </a:r>
            <a:endParaRPr lang="el-GR" sz="3600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914400" y="1428750"/>
            <a:ext cx="7772400" cy="5429250"/>
          </a:xfrm>
        </p:spPr>
        <p:txBody>
          <a:bodyPr>
            <a:normAutofit/>
          </a:bodyPr>
          <a:lstStyle/>
          <a:p>
            <a:pPr marL="582930" indent="-51435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l-GR" sz="2400" dirty="0" smtClean="0"/>
              <a:t>Άνδρες   </a:t>
            </a:r>
            <a:r>
              <a:rPr lang="el-GR" sz="2400" dirty="0" smtClean="0"/>
              <a:t>40 ετών, με άσθμα στην ενήλικο ζωή , αλλεργική ρινίτιδα, χρόνια </a:t>
            </a:r>
            <a:r>
              <a:rPr lang="el-GR" sz="2400" dirty="0" err="1" smtClean="0"/>
              <a:t>παραρρινοκολπίτιδα</a:t>
            </a:r>
            <a:r>
              <a:rPr lang="el-GR" sz="2400" dirty="0" smtClean="0"/>
              <a:t>, νευροπάθεια ,αναπνευστικά συμπτώματα</a:t>
            </a:r>
          </a:p>
          <a:p>
            <a:pPr marL="582930" indent="-51435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l-GR" sz="2400" dirty="0" smtClean="0"/>
          </a:p>
          <a:p>
            <a:pPr marL="582930" indent="-51435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l-GR" sz="2400" dirty="0" smtClean="0"/>
              <a:t>40% </a:t>
            </a:r>
            <a:r>
              <a:rPr lang="en-US" sz="2400" dirty="0" smtClean="0"/>
              <a:t> </a:t>
            </a:r>
            <a:r>
              <a:rPr lang="el-GR" sz="2400" dirty="0" smtClean="0"/>
              <a:t>των ασθενών είναι  </a:t>
            </a:r>
            <a:r>
              <a:rPr lang="en-US" sz="2400" dirty="0" smtClean="0"/>
              <a:t>ANCA </a:t>
            </a:r>
            <a:r>
              <a:rPr lang="el-GR" sz="2400" dirty="0" smtClean="0"/>
              <a:t> θετικοί</a:t>
            </a:r>
          </a:p>
          <a:p>
            <a:pPr marL="582930" indent="-51435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l-GR" sz="2400" dirty="0" smtClean="0"/>
              <a:t>Μιμείται τη </a:t>
            </a:r>
            <a:r>
              <a:rPr lang="el-GR" sz="2400" dirty="0" err="1" smtClean="0"/>
              <a:t>γιγαντοκυτταρική</a:t>
            </a:r>
            <a:r>
              <a:rPr lang="el-GR" sz="2400" dirty="0" smtClean="0"/>
              <a:t> αρτηρίτιδα</a:t>
            </a:r>
          </a:p>
          <a:p>
            <a:pPr marL="582930" indent="-51435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l-GR" sz="2400" dirty="0" smtClean="0"/>
          </a:p>
          <a:p>
            <a:pPr marL="582930" indent="-51435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l-GR" sz="2400" dirty="0" smtClean="0"/>
              <a:t> </a:t>
            </a:r>
            <a:r>
              <a:rPr lang="el-GR" sz="2400" dirty="0" smtClean="0"/>
              <a:t>Υπάρχει </a:t>
            </a:r>
            <a:r>
              <a:rPr lang="el-GR" sz="2400" dirty="0" smtClean="0"/>
              <a:t>αύξηση  των  </a:t>
            </a:r>
            <a:r>
              <a:rPr lang="en-US" sz="2400" dirty="0" smtClean="0"/>
              <a:t>IgG4 </a:t>
            </a:r>
            <a:r>
              <a:rPr lang="el-GR" sz="2400" dirty="0" smtClean="0"/>
              <a:t>- η διάκριση από την νόσο </a:t>
            </a:r>
            <a:r>
              <a:rPr lang="en-US" sz="2400" dirty="0" smtClean="0"/>
              <a:t>IgG4 </a:t>
            </a:r>
            <a:r>
              <a:rPr lang="el-GR" sz="2400" dirty="0" smtClean="0"/>
              <a:t> γίνεται με βιοψία  </a:t>
            </a:r>
            <a:r>
              <a:rPr lang="el-GR" sz="2400" dirty="0" smtClean="0"/>
              <a:t>του </a:t>
            </a:r>
            <a:r>
              <a:rPr lang="el-GR" sz="2400" dirty="0" smtClean="0"/>
              <a:t>προσβληθέντος οργάνου </a:t>
            </a:r>
          </a:p>
          <a:p>
            <a:pPr marL="582930" indent="-51435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l-GR" sz="2400" dirty="0" smtClean="0"/>
          </a:p>
          <a:p>
            <a:pPr marL="582930" indent="-51435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l-GR" sz="2400" dirty="0" smtClean="0"/>
              <a:t>3</a:t>
            </a:r>
            <a:r>
              <a:rPr lang="el-GR" sz="2400" b="1" dirty="0" smtClean="0"/>
              <a:t> </a:t>
            </a:r>
            <a:r>
              <a:rPr lang="el-GR" sz="2400" dirty="0" smtClean="0"/>
              <a:t>στάδια</a:t>
            </a:r>
            <a:r>
              <a:rPr lang="en-US" sz="2400" dirty="0" smtClean="0"/>
              <a:t>:</a:t>
            </a:r>
            <a:r>
              <a:rPr lang="el-GR" sz="2400" dirty="0" smtClean="0"/>
              <a:t>  </a:t>
            </a:r>
            <a:r>
              <a:rPr lang="el-GR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αλλεργική φάση </a:t>
            </a:r>
            <a:r>
              <a:rPr lang="el-GR" sz="2400" b="1" dirty="0" smtClean="0"/>
              <a:t>(</a:t>
            </a:r>
            <a:r>
              <a:rPr lang="el-GR" sz="2400" dirty="0" smtClean="0"/>
              <a:t>μήνες </a:t>
            </a:r>
            <a:r>
              <a:rPr lang="el-GR" sz="2400" dirty="0" smtClean="0"/>
              <a:t>ή έτη πριν)    </a:t>
            </a:r>
            <a:r>
              <a:rPr lang="el-GR" sz="24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ηωσινοφιλική</a:t>
            </a:r>
            <a:r>
              <a:rPr lang="el-GR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φάση </a:t>
            </a:r>
            <a:r>
              <a:rPr lang="el-GR" sz="2400" b="1" dirty="0" smtClean="0"/>
              <a:t>,</a:t>
            </a:r>
            <a:r>
              <a:rPr lang="el-GR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l-GR" sz="24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αγγειτιδική</a:t>
            </a:r>
            <a:endParaRPr lang="el-GR" sz="24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214438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l-GR" sz="3600" b="1" dirty="0" err="1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Ηωσινοφιλική</a:t>
            </a:r>
            <a:r>
              <a:rPr lang="el-GR" sz="36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 κοκκιωμάτωση με </a:t>
            </a:r>
            <a:r>
              <a:rPr lang="el-GR" sz="3600" b="1" dirty="0" err="1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πολυαγγεΐτιδα</a:t>
            </a:r>
            <a:endParaRPr lang="el-GR" sz="3600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914400" y="1214438"/>
            <a:ext cx="7772400" cy="564356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 </a:t>
            </a:r>
            <a:r>
              <a:rPr lang="el-GR" sz="2400" dirty="0" smtClean="0"/>
              <a:t>Τα  </a:t>
            </a:r>
            <a:r>
              <a:rPr lang="el-GR" sz="2400" dirty="0" err="1" smtClean="0"/>
              <a:t>ηωσινόφιλα</a:t>
            </a:r>
            <a:r>
              <a:rPr lang="el-GR" sz="2400" dirty="0" smtClean="0"/>
              <a:t> είναι   &gt; 1500.Στο περιστατικό  ήταν χαμηλότερα </a:t>
            </a:r>
            <a:r>
              <a:rPr lang="en-US" sz="2400" dirty="0" smtClean="0"/>
              <a:t>: </a:t>
            </a:r>
            <a:r>
              <a:rPr lang="el-GR" sz="2400" dirty="0" smtClean="0"/>
              <a:t> χορήγησης </a:t>
            </a:r>
            <a:r>
              <a:rPr lang="el-GR" sz="2400" dirty="0" err="1" smtClean="0"/>
              <a:t>κορτικοστεροειδών</a:t>
            </a:r>
            <a:r>
              <a:rPr lang="el-GR" sz="2400" dirty="0" smtClean="0"/>
              <a:t> </a:t>
            </a:r>
            <a:r>
              <a:rPr lang="en-US" sz="2400" dirty="0" smtClean="0"/>
              <a:t>?</a:t>
            </a:r>
            <a:r>
              <a:rPr lang="el-GR" sz="2400" dirty="0" smtClean="0"/>
              <a:t> </a:t>
            </a:r>
            <a:endParaRPr lang="en-US" sz="24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400" dirty="0" smtClean="0"/>
              <a:t>Υποκείμενο</a:t>
            </a:r>
            <a:r>
              <a:rPr lang="en-US" sz="2400" dirty="0" smtClean="0"/>
              <a:t> </a:t>
            </a:r>
            <a:r>
              <a:rPr lang="el-GR" sz="2400" dirty="0" err="1" smtClean="0"/>
              <a:t>μυελοδυσπλαστικό</a:t>
            </a:r>
            <a:r>
              <a:rPr lang="el-GR" sz="2400" dirty="0" smtClean="0"/>
              <a:t> νόσημα?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l-GR" sz="24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400" dirty="0" smtClean="0"/>
              <a:t>  Η διάγνωση της </a:t>
            </a:r>
            <a:r>
              <a:rPr lang="en-US" sz="2400" dirty="0" err="1" smtClean="0"/>
              <a:t>Churg</a:t>
            </a:r>
            <a:r>
              <a:rPr lang="en-US" sz="2400" dirty="0" smtClean="0"/>
              <a:t> Strauss</a:t>
            </a:r>
            <a:r>
              <a:rPr lang="el-GR" sz="2400" dirty="0" smtClean="0"/>
              <a:t>, όταν πληρούνται 4 από τα 6 κριτήρια του Αμερικανικού κολλεγίου ρευματολογίας</a:t>
            </a:r>
            <a:r>
              <a:rPr lang="en-US" sz="2400" dirty="0" smtClean="0"/>
              <a:t> </a:t>
            </a:r>
            <a:r>
              <a:rPr lang="el-GR" sz="2400" dirty="0" smtClean="0"/>
              <a:t>(Α</a:t>
            </a:r>
            <a:r>
              <a:rPr lang="en-US" sz="2400" dirty="0" smtClean="0"/>
              <a:t>CR)</a:t>
            </a:r>
            <a:r>
              <a:rPr lang="el-GR" sz="2400" dirty="0" smtClean="0"/>
              <a:t> έχει 85% ευαισθησία και 99,7% ειδικότητα  </a:t>
            </a:r>
          </a:p>
          <a:p>
            <a:pPr>
              <a:lnSpc>
                <a:spcPct val="90000"/>
              </a:lnSpc>
              <a:buFont typeface="Consolas" pitchFamily="49" charset="0"/>
              <a:buAutoNum type="arabicPeriod"/>
            </a:pPr>
            <a:r>
              <a:rPr lang="el-GR" sz="2400" dirty="0" smtClean="0"/>
              <a:t> </a:t>
            </a:r>
            <a:r>
              <a:rPr lang="el-GR" sz="2400" dirty="0" smtClean="0"/>
              <a:t>Άσθμα</a:t>
            </a:r>
            <a:endParaRPr lang="el-GR" sz="2400" dirty="0" smtClean="0"/>
          </a:p>
          <a:p>
            <a:pPr>
              <a:lnSpc>
                <a:spcPct val="90000"/>
              </a:lnSpc>
              <a:buFont typeface="Consolas" pitchFamily="49" charset="0"/>
              <a:buAutoNum type="arabicPeriod"/>
            </a:pPr>
            <a:r>
              <a:rPr lang="el-GR" sz="2400" dirty="0" err="1" smtClean="0"/>
              <a:t>Ηωσινόφιλα</a:t>
            </a:r>
            <a:r>
              <a:rPr lang="el-GR" sz="2400" dirty="0" smtClean="0"/>
              <a:t>  &gt;10% του αριθμού των</a:t>
            </a:r>
            <a:r>
              <a:rPr lang="en-US" sz="2400" dirty="0" smtClean="0"/>
              <a:t> </a:t>
            </a:r>
            <a:r>
              <a:rPr lang="el-GR" sz="2400" dirty="0" smtClean="0"/>
              <a:t> </a:t>
            </a:r>
            <a:r>
              <a:rPr lang="en-US" sz="2400" dirty="0" smtClean="0"/>
              <a:t>WBC</a:t>
            </a:r>
            <a:endParaRPr lang="el-GR" sz="2400" dirty="0" smtClean="0"/>
          </a:p>
          <a:p>
            <a:pPr>
              <a:lnSpc>
                <a:spcPct val="90000"/>
              </a:lnSpc>
              <a:buFont typeface="Consolas" pitchFamily="49" charset="0"/>
              <a:buAutoNum type="arabicPeriod"/>
            </a:pPr>
            <a:r>
              <a:rPr lang="el-GR" sz="2400" dirty="0" smtClean="0"/>
              <a:t>Νευροπάθεια</a:t>
            </a:r>
          </a:p>
          <a:p>
            <a:pPr>
              <a:lnSpc>
                <a:spcPct val="90000"/>
              </a:lnSpc>
              <a:buFont typeface="Consolas" pitchFamily="49" charset="0"/>
              <a:buAutoNum type="arabicPeriod"/>
            </a:pPr>
            <a:r>
              <a:rPr lang="el-GR" sz="2400" dirty="0" smtClean="0"/>
              <a:t>Πνευμονικά διηθήματα</a:t>
            </a:r>
          </a:p>
          <a:p>
            <a:pPr>
              <a:lnSpc>
                <a:spcPct val="90000"/>
              </a:lnSpc>
              <a:buFont typeface="Consolas" pitchFamily="49" charset="0"/>
              <a:buAutoNum type="arabicPeriod"/>
            </a:pPr>
            <a:r>
              <a:rPr lang="el-GR" sz="2400" dirty="0" err="1" smtClean="0"/>
              <a:t>Παραρρινοκολπίτιδα</a:t>
            </a:r>
            <a:endParaRPr lang="el-GR" sz="2400" dirty="0" smtClean="0"/>
          </a:p>
          <a:p>
            <a:pPr>
              <a:lnSpc>
                <a:spcPct val="90000"/>
              </a:lnSpc>
              <a:buFont typeface="Consolas" pitchFamily="49" charset="0"/>
              <a:buAutoNum type="arabicPeriod"/>
            </a:pPr>
            <a:r>
              <a:rPr lang="el-GR" sz="2400" dirty="0" err="1" smtClean="0"/>
              <a:t>Εξωαγγειακές</a:t>
            </a:r>
            <a:r>
              <a:rPr lang="el-GR" sz="2400" dirty="0" smtClean="0"/>
              <a:t> </a:t>
            </a:r>
            <a:r>
              <a:rPr lang="el-GR" sz="2400" dirty="0" err="1" smtClean="0"/>
              <a:t>ηωσινοφιλικές</a:t>
            </a:r>
            <a:r>
              <a:rPr lang="el-GR" sz="2400" dirty="0" smtClean="0"/>
              <a:t> διηθήσεις στη βιοψία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00012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l-GR" sz="3600" b="1" dirty="0" err="1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Ηωσινοφιλική</a:t>
            </a:r>
            <a:r>
              <a:rPr lang="el-GR" sz="36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 κοκκιωμάτωση με </a:t>
            </a:r>
            <a:r>
              <a:rPr lang="el-GR" sz="3600" b="1" dirty="0" err="1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πολυαγγειτιδα</a:t>
            </a:r>
            <a:endParaRPr lang="el-GR" sz="3600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928688" y="1643063"/>
            <a:ext cx="7772400" cy="5214937"/>
          </a:xfrm>
        </p:spPr>
        <p:txBody>
          <a:bodyPr>
            <a:normAutofit/>
          </a:bodyPr>
          <a:lstStyle/>
          <a:p>
            <a:pPr marL="525463" indent="-457200">
              <a:buFont typeface="Wingdings" pitchFamily="2" charset="2"/>
              <a:buNone/>
            </a:pPr>
            <a:r>
              <a:rPr lang="el-GR" sz="2200" dirty="0" smtClean="0"/>
              <a:t>Το 2012 προστέθηκαν τα αναθεωρημένα κριτήρια  </a:t>
            </a:r>
            <a:r>
              <a:rPr lang="en-US" sz="2200" dirty="0" smtClean="0"/>
              <a:t>Chapel </a:t>
            </a:r>
            <a:r>
              <a:rPr lang="el-GR" sz="2200" dirty="0" smtClean="0"/>
              <a:t> </a:t>
            </a:r>
            <a:r>
              <a:rPr lang="en-US" sz="2200" dirty="0" smtClean="0"/>
              <a:t>Hill:</a:t>
            </a:r>
            <a:endParaRPr lang="el-GR" sz="2200" dirty="0" smtClean="0"/>
          </a:p>
          <a:p>
            <a:pPr marL="525463" indent="-457200">
              <a:buFont typeface="Consolas" pitchFamily="49" charset="0"/>
              <a:buAutoNum type="arabicPeriod"/>
            </a:pPr>
            <a:endParaRPr lang="el-GR" sz="2200" dirty="0" smtClean="0"/>
          </a:p>
          <a:p>
            <a:pPr marL="525463" indent="-457200">
              <a:buFont typeface="Consolas" pitchFamily="49" charset="0"/>
              <a:buAutoNum type="arabicPeriod"/>
            </a:pPr>
            <a:r>
              <a:rPr lang="el-GR" sz="2200" dirty="0" err="1" smtClean="0"/>
              <a:t>Ηωσινοφιλική</a:t>
            </a:r>
            <a:r>
              <a:rPr lang="el-GR" sz="2200" dirty="0" smtClean="0"/>
              <a:t>  νεκρωτική </a:t>
            </a:r>
            <a:r>
              <a:rPr lang="el-GR" sz="2200" dirty="0" err="1" smtClean="0"/>
              <a:t>κοκκιωματώδης</a:t>
            </a:r>
            <a:r>
              <a:rPr lang="el-GR" sz="2200" dirty="0" smtClean="0"/>
              <a:t> φλεγμονή που προσβάλλει το αναπνευστικό</a:t>
            </a:r>
          </a:p>
          <a:p>
            <a:pPr marL="525463" indent="-457200">
              <a:buFont typeface="Consolas" pitchFamily="49" charset="0"/>
              <a:buAutoNum type="arabicPeriod"/>
            </a:pPr>
            <a:endParaRPr lang="el-GR" sz="2200" dirty="0" smtClean="0"/>
          </a:p>
          <a:p>
            <a:pPr marL="525463" indent="-457200">
              <a:buFont typeface="Consolas" pitchFamily="49" charset="0"/>
              <a:buAutoNum type="arabicPeriod"/>
            </a:pPr>
            <a:r>
              <a:rPr lang="el-GR" sz="2200" dirty="0" smtClean="0"/>
              <a:t>Νεκρωτική </a:t>
            </a:r>
            <a:r>
              <a:rPr lang="el-GR" sz="2200" dirty="0" err="1" smtClean="0"/>
              <a:t>αγγεΐιτιδα</a:t>
            </a:r>
            <a:r>
              <a:rPr lang="el-GR" sz="2200" dirty="0" smtClean="0"/>
              <a:t> του μικρού και μεσαίου μεγέθους αγγείων σε συνδυασμό με άσθμα και </a:t>
            </a:r>
            <a:r>
              <a:rPr lang="el-GR" sz="2200" dirty="0" err="1" smtClean="0"/>
              <a:t>ηωσινοφιλία</a:t>
            </a:r>
            <a:endParaRPr lang="el-GR" sz="2200" dirty="0" smtClean="0"/>
          </a:p>
          <a:p>
            <a:pPr marL="525463" indent="-457200">
              <a:buFont typeface="Consolas" pitchFamily="49" charset="0"/>
              <a:buAutoNum type="arabicPeriod"/>
            </a:pPr>
            <a:endParaRPr lang="el-GR" sz="2200" dirty="0" smtClean="0"/>
          </a:p>
          <a:p>
            <a:pPr marL="525463" indent="-457200">
              <a:buFont typeface="Consolas" pitchFamily="49" charset="0"/>
              <a:buAutoNum type="arabicPeriod"/>
            </a:pPr>
            <a:r>
              <a:rPr lang="el-GR" sz="2200" dirty="0" smtClean="0"/>
              <a:t>Η </a:t>
            </a:r>
            <a:r>
              <a:rPr lang="el-GR" sz="2200" dirty="0" smtClean="0"/>
              <a:t>παρουσία των αντισωμάτων έναντι του κυτταροπλάσματος των </a:t>
            </a:r>
            <a:r>
              <a:rPr lang="el-GR" sz="2200" dirty="0" err="1" smtClean="0"/>
              <a:t>ουδετεροφίλων</a:t>
            </a:r>
            <a:r>
              <a:rPr lang="el-GR" sz="2200" dirty="0" smtClean="0"/>
              <a:t> (</a:t>
            </a:r>
            <a:r>
              <a:rPr lang="en-US" sz="2200" dirty="0" smtClean="0"/>
              <a:t>ANCA)</a:t>
            </a:r>
            <a:r>
              <a:rPr lang="el-GR" sz="2200" dirty="0" smtClean="0"/>
              <a:t> συνδέεται ποιό συχνά με </a:t>
            </a:r>
            <a:r>
              <a:rPr lang="el-GR" sz="2200" dirty="0" err="1" smtClean="0"/>
              <a:t>σπειραματονεφρίτιδα</a:t>
            </a:r>
            <a:endParaRPr lang="el-GR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00012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l-GR" sz="48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θεραπεία</a:t>
            </a:r>
            <a:endParaRPr lang="el-GR" sz="4800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9938" name="2 - Θέση περιεχομένου"/>
          <p:cNvSpPr>
            <a:spLocks noGrp="1"/>
          </p:cNvSpPr>
          <p:nvPr>
            <p:ph idx="1"/>
          </p:nvPr>
        </p:nvSpPr>
        <p:spPr>
          <a:xfrm>
            <a:off x="914400" y="857250"/>
            <a:ext cx="7772400" cy="600075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l-GR" sz="2400" dirty="0" err="1" smtClean="0"/>
              <a:t>Κορτικοστεροειδή</a:t>
            </a:r>
            <a:r>
              <a:rPr lang="el-GR" sz="2400" dirty="0" smtClean="0"/>
              <a:t> – συστηματική χορήγηση . Σε σοβαρή νόσο  χορηγούνται </a:t>
            </a:r>
            <a:r>
              <a:rPr lang="en-US" sz="2400" dirty="0" smtClean="0"/>
              <a:t>iv</a:t>
            </a:r>
            <a:r>
              <a:rPr lang="el-GR" sz="2400" dirty="0" smtClean="0"/>
              <a:t> </a:t>
            </a:r>
            <a:r>
              <a:rPr lang="en-US" sz="2400" dirty="0" smtClean="0"/>
              <a:t> </a:t>
            </a:r>
            <a:r>
              <a:rPr lang="el-GR" sz="2400" dirty="0" smtClean="0"/>
              <a:t>ώσεις  για  3  ημέρες</a:t>
            </a:r>
          </a:p>
          <a:p>
            <a:pPr>
              <a:buFont typeface="Wingdings" pitchFamily="2" charset="2"/>
              <a:buChar char="q"/>
            </a:pPr>
            <a:endParaRPr lang="el-GR" sz="2400" dirty="0" smtClean="0"/>
          </a:p>
          <a:p>
            <a:pPr>
              <a:buFont typeface="Wingdings" pitchFamily="2" charset="2"/>
              <a:buChar char="q"/>
            </a:pPr>
            <a:r>
              <a:rPr lang="el-GR" sz="2400" dirty="0" smtClean="0"/>
              <a:t>Οι περισσότεροι ασθενείς παρουσιάζουν ύφεση μόνο με τα   </a:t>
            </a:r>
            <a:r>
              <a:rPr lang="el-GR" sz="2400" dirty="0" err="1" smtClean="0"/>
              <a:t>κορτικοστεροειδή</a:t>
            </a:r>
            <a:endParaRPr lang="el-GR" sz="2400" dirty="0" smtClean="0"/>
          </a:p>
          <a:p>
            <a:pPr>
              <a:buFont typeface="Wingdings" pitchFamily="2" charset="2"/>
              <a:buChar char="q"/>
            </a:pPr>
            <a:endParaRPr lang="el-GR" sz="2400" dirty="0" smtClean="0"/>
          </a:p>
          <a:p>
            <a:pPr>
              <a:buFont typeface="Wingdings" pitchFamily="2" charset="2"/>
              <a:buChar char="q"/>
            </a:pPr>
            <a:r>
              <a:rPr lang="el-GR" sz="2400" dirty="0" smtClean="0"/>
              <a:t>Ο ασθενής αντιμετωπίστηκε  με 60 </a:t>
            </a:r>
            <a:r>
              <a:rPr lang="en-US" sz="2400" dirty="0" smtClean="0"/>
              <a:t>mg </a:t>
            </a:r>
            <a:r>
              <a:rPr lang="el-GR" sz="2400" dirty="0" err="1" smtClean="0"/>
              <a:t>πρεδνιζόνης</a:t>
            </a:r>
            <a:r>
              <a:rPr lang="en-US" sz="2400" dirty="0" smtClean="0"/>
              <a:t>  </a:t>
            </a:r>
            <a:r>
              <a:rPr lang="el-GR" sz="2400" dirty="0" smtClean="0"/>
              <a:t>με μείωση των </a:t>
            </a:r>
            <a:r>
              <a:rPr lang="el-GR" sz="2400" dirty="0" err="1" smtClean="0"/>
              <a:t>ηωσινοφίλων</a:t>
            </a:r>
            <a:r>
              <a:rPr lang="el-GR" sz="2400" dirty="0" smtClean="0"/>
              <a:t>  στα 270</a:t>
            </a:r>
            <a:r>
              <a:rPr lang="en-US" sz="2400" dirty="0" smtClean="0"/>
              <a:t>/mm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 .</a:t>
            </a:r>
            <a:r>
              <a:rPr lang="el-GR" sz="2400" dirty="0" smtClean="0"/>
              <a:t>Μετά από  3 ημέρες ανέπτυξε μυοπάθεια  κάτω άκρων </a:t>
            </a:r>
          </a:p>
          <a:p>
            <a:pPr>
              <a:buFont typeface="Wingdings" pitchFamily="2" charset="2"/>
              <a:buChar char="q"/>
            </a:pPr>
            <a:endParaRPr lang="el-GR" sz="2400" dirty="0" smtClean="0"/>
          </a:p>
          <a:p>
            <a:pPr>
              <a:buFont typeface="Wingdings" pitchFamily="2" charset="2"/>
              <a:buChar char="q"/>
            </a:pPr>
            <a:r>
              <a:rPr lang="el-GR" sz="2400" dirty="0" smtClean="0"/>
              <a:t>Κατά την</a:t>
            </a:r>
            <a:r>
              <a:rPr lang="en-US" sz="2400" dirty="0" smtClean="0"/>
              <a:t> </a:t>
            </a:r>
            <a:r>
              <a:rPr lang="el-GR" sz="2400" dirty="0" smtClean="0"/>
              <a:t>μείωση στα 40 </a:t>
            </a:r>
            <a:r>
              <a:rPr lang="en-US" sz="2400" dirty="0" smtClean="0"/>
              <a:t>mg ,</a:t>
            </a:r>
            <a:r>
              <a:rPr lang="el-GR" sz="2400" dirty="0" smtClean="0"/>
              <a:t>παρουσίασε έξαρση , με εκ νέου αύξηση  των </a:t>
            </a:r>
            <a:r>
              <a:rPr lang="el-GR" sz="2400" dirty="0" err="1" smtClean="0"/>
              <a:t>ηωσινοφίλων</a:t>
            </a:r>
            <a:r>
              <a:rPr lang="el-GR" sz="2400" dirty="0" smtClean="0"/>
              <a:t> στα 7.030/</a:t>
            </a:r>
            <a:r>
              <a:rPr lang="en-US" sz="2400" dirty="0" smtClean="0"/>
              <a:t>mm</a:t>
            </a:r>
            <a:r>
              <a:rPr lang="en-US" sz="2400" baseline="30000" dirty="0" smtClean="0"/>
              <a:t>3</a:t>
            </a:r>
            <a:endParaRPr lang="el-G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071563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l-GR" sz="54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θεραπεία</a:t>
            </a:r>
            <a:endParaRPr lang="el-GR" sz="5400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40962" name="2 - Θέση περιεχομένου"/>
          <p:cNvSpPr>
            <a:spLocks noGrp="1"/>
          </p:cNvSpPr>
          <p:nvPr>
            <p:ph idx="1"/>
          </p:nvPr>
        </p:nvSpPr>
        <p:spPr>
          <a:xfrm>
            <a:off x="928688" y="1285860"/>
            <a:ext cx="7772400" cy="557214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l-GR" sz="2400" dirty="0" err="1" smtClean="0"/>
              <a:t>Κυκλοφωσφαμίδη</a:t>
            </a:r>
            <a:r>
              <a:rPr lang="el-GR" sz="2400" dirty="0" smtClean="0"/>
              <a:t> </a:t>
            </a:r>
            <a:r>
              <a:rPr lang="en-US" sz="2400" dirty="0" smtClean="0"/>
              <a:t>-</a:t>
            </a:r>
            <a:r>
              <a:rPr lang="el-GR" sz="2400" dirty="0" smtClean="0"/>
              <a:t> </a:t>
            </a:r>
            <a:r>
              <a:rPr lang="el-GR" sz="2400" dirty="0" err="1" smtClean="0"/>
              <a:t>Ριτουξιμάμπη</a:t>
            </a:r>
            <a:r>
              <a:rPr lang="el-GR" sz="2400" dirty="0" smtClean="0"/>
              <a:t> σε ανθεκτική ή υποτροπιάζουσα νόσο. Οι </a:t>
            </a:r>
            <a:r>
              <a:rPr lang="en-US" sz="2400" dirty="0" smtClean="0"/>
              <a:t>ANCA </a:t>
            </a:r>
            <a:r>
              <a:rPr lang="el-GR" sz="2400" dirty="0" smtClean="0"/>
              <a:t>(+)  ασθενείς ανταποκρίνονται καλύτερα από τους </a:t>
            </a:r>
            <a:r>
              <a:rPr lang="en-US" sz="2400" dirty="0" smtClean="0"/>
              <a:t>ANCA </a:t>
            </a:r>
            <a:r>
              <a:rPr lang="el-GR" sz="2400" dirty="0" smtClean="0"/>
              <a:t> (-) </a:t>
            </a:r>
          </a:p>
          <a:p>
            <a:pPr>
              <a:buFont typeface="Wingdings" pitchFamily="2" charset="2"/>
              <a:buChar char="q"/>
            </a:pPr>
            <a:endParaRPr lang="el-GR" sz="2400" dirty="0" smtClean="0"/>
          </a:p>
          <a:p>
            <a:pPr>
              <a:buFont typeface="Wingdings" pitchFamily="2" charset="2"/>
              <a:buChar char="q"/>
            </a:pPr>
            <a:r>
              <a:rPr lang="el-GR" sz="2400" dirty="0" smtClean="0"/>
              <a:t>Ο ασθενής  έλαβε </a:t>
            </a:r>
            <a:r>
              <a:rPr lang="el-GR" sz="2400" dirty="0" err="1" smtClean="0"/>
              <a:t>ριτουξιμάμπη</a:t>
            </a:r>
            <a:r>
              <a:rPr lang="el-GR" sz="2400" dirty="0" smtClean="0"/>
              <a:t> με καλή ανταπόκριση</a:t>
            </a:r>
          </a:p>
          <a:p>
            <a:pPr>
              <a:buFont typeface="Wingdings" pitchFamily="2" charset="2"/>
              <a:buChar char="q"/>
            </a:pPr>
            <a:endParaRPr lang="el-GR" sz="2400" dirty="0" smtClean="0"/>
          </a:p>
          <a:p>
            <a:pPr>
              <a:buFont typeface="Wingdings" pitchFamily="2" charset="2"/>
              <a:buChar char="q"/>
            </a:pPr>
            <a:r>
              <a:rPr lang="el-GR" sz="2400" dirty="0" smtClean="0"/>
              <a:t>  ΑΖΑ, ΜΤΧ, </a:t>
            </a:r>
            <a:r>
              <a:rPr lang="en-US" sz="2400" dirty="0" smtClean="0"/>
              <a:t>MMF,</a:t>
            </a:r>
            <a:r>
              <a:rPr lang="el-GR" sz="2400" dirty="0" smtClean="0"/>
              <a:t>  </a:t>
            </a:r>
            <a:r>
              <a:rPr lang="el-GR" sz="2400" dirty="0" err="1" smtClean="0"/>
              <a:t>λεφλουνομίδη</a:t>
            </a:r>
            <a:r>
              <a:rPr lang="el-GR" sz="2400" dirty="0" smtClean="0"/>
              <a:t> χορηγούνται για την απεξάρτηση από τα στεροειδή και σαν θεραπεία συντήρησης</a:t>
            </a:r>
          </a:p>
          <a:p>
            <a:pPr>
              <a:buNone/>
            </a:pPr>
            <a:r>
              <a:rPr lang="el-GR" sz="2400" dirty="0" smtClean="0"/>
              <a:t>             </a:t>
            </a:r>
          </a:p>
          <a:p>
            <a:pPr>
              <a:buFont typeface="Wingdings" pitchFamily="2" charset="2"/>
              <a:buChar char="q"/>
            </a:pPr>
            <a:r>
              <a:rPr lang="el-GR" sz="2400" dirty="0" smtClean="0"/>
              <a:t>Η </a:t>
            </a:r>
            <a:r>
              <a:rPr lang="el-GR" sz="2400" dirty="0" err="1" smtClean="0"/>
              <a:t>μεπολιζουμάμπη</a:t>
            </a:r>
            <a:r>
              <a:rPr lang="el-GR" sz="2400" dirty="0" smtClean="0"/>
              <a:t> (</a:t>
            </a:r>
            <a:r>
              <a:rPr lang="el-GR" sz="2400" dirty="0" err="1" smtClean="0"/>
              <a:t>μονοκλωνικό</a:t>
            </a:r>
            <a:r>
              <a:rPr lang="el-GR" sz="2400" dirty="0" smtClean="0"/>
              <a:t> </a:t>
            </a:r>
            <a:r>
              <a:rPr lang="en-US" sz="2400" dirty="0" smtClean="0"/>
              <a:t> </a:t>
            </a:r>
            <a:r>
              <a:rPr lang="el-GR" sz="2400" dirty="0" err="1" smtClean="0"/>
              <a:t>αντι</a:t>
            </a:r>
            <a:r>
              <a:rPr lang="el-GR" sz="2400" dirty="0" smtClean="0"/>
              <a:t>-</a:t>
            </a:r>
            <a:r>
              <a:rPr lang="el-GR" sz="2400" dirty="0" err="1" smtClean="0"/>
              <a:t>ιντερλευκίνη</a:t>
            </a:r>
            <a:r>
              <a:rPr lang="el-GR" sz="2400" dirty="0" smtClean="0"/>
              <a:t> 5)  θα αποτελέσει τη θεραπεία του μέλλοντος</a:t>
            </a:r>
          </a:p>
          <a:p>
            <a:pPr>
              <a:buFont typeface="Courier New" pitchFamily="49" charset="0"/>
              <a:buChar char="o"/>
            </a:pPr>
            <a:endParaRPr lang="el-G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1"/>
            <a:ext cx="7772400" cy="357166"/>
          </a:xfrm>
        </p:spPr>
        <p:txBody>
          <a:bodyPr/>
          <a:lstStyle/>
          <a:p>
            <a:pPr marL="742950" indent="-742950" algn="ctr" fontAlgn="auto">
              <a:spcAft>
                <a:spcPts val="0"/>
              </a:spcAft>
              <a:defRPr/>
            </a:pPr>
            <a:r>
              <a:rPr lang="el-GR" sz="44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Παρούσα νόσος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8313" y="714356"/>
            <a:ext cx="8496300" cy="5857895"/>
          </a:xfrm>
        </p:spPr>
        <p:txBody>
          <a:bodyPr>
            <a:noAutofit/>
          </a:bodyPr>
          <a:lstStyle/>
          <a:p>
            <a:pPr marL="639763" indent="-571500"/>
            <a:r>
              <a:rPr lang="en-US" sz="2400" dirty="0" smtClean="0"/>
              <a:t> </a:t>
            </a:r>
            <a:r>
              <a:rPr lang="el-GR" sz="2400" dirty="0" smtClean="0"/>
              <a:t> 1,5 μήνα </a:t>
            </a:r>
            <a:r>
              <a:rPr lang="el-GR" sz="2400" dirty="0" err="1" smtClean="0"/>
              <a:t>πρίν</a:t>
            </a:r>
            <a:r>
              <a:rPr lang="en-US" sz="2400" dirty="0" smtClean="0"/>
              <a:t>:</a:t>
            </a:r>
            <a:r>
              <a:rPr lang="el-GR" sz="2400" dirty="0" smtClean="0"/>
              <a:t> ρόγχοι, συριγμός -</a:t>
            </a:r>
            <a:r>
              <a:rPr lang="en-US" sz="2400" dirty="0" smtClean="0"/>
              <a:t> </a:t>
            </a:r>
            <a:r>
              <a:rPr lang="el-GR" sz="2400" dirty="0" smtClean="0"/>
              <a:t>φυσιολογική α/α θώρακος , ε/ε</a:t>
            </a:r>
            <a:endParaRPr lang="en-US" sz="2400" dirty="0" smtClean="0"/>
          </a:p>
          <a:p>
            <a:pPr marL="639763" indent="-571500"/>
            <a:r>
              <a:rPr lang="el-GR" sz="2400" dirty="0" smtClean="0"/>
              <a:t>  Έλαβε</a:t>
            </a:r>
            <a:r>
              <a:rPr lang="en-US" sz="2400" dirty="0" smtClean="0"/>
              <a:t>:</a:t>
            </a:r>
            <a:r>
              <a:rPr lang="el-GR" sz="2400" dirty="0" smtClean="0"/>
              <a:t>  </a:t>
            </a:r>
            <a:r>
              <a:rPr lang="en-US" sz="2400" dirty="0" err="1" smtClean="0"/>
              <a:t>inh</a:t>
            </a:r>
            <a:r>
              <a:rPr lang="en-US" sz="2400" dirty="0" smtClean="0"/>
              <a:t> </a:t>
            </a:r>
            <a:r>
              <a:rPr lang="el-GR" sz="2400" dirty="0" err="1" smtClean="0"/>
              <a:t>αλβουτερόλης</a:t>
            </a:r>
            <a:r>
              <a:rPr lang="en-US" sz="2400" dirty="0" smtClean="0"/>
              <a:t> </a:t>
            </a:r>
            <a:r>
              <a:rPr lang="el-GR" sz="2400" dirty="0" smtClean="0"/>
              <a:t>- </a:t>
            </a:r>
            <a:r>
              <a:rPr lang="en-US" sz="2400" dirty="0" err="1" smtClean="0"/>
              <a:t>tbs</a:t>
            </a:r>
            <a:r>
              <a:rPr lang="el-GR" sz="2400" dirty="0" smtClean="0"/>
              <a:t> </a:t>
            </a:r>
            <a:r>
              <a:rPr lang="el-GR" sz="2400" dirty="0" err="1" smtClean="0"/>
              <a:t>αζιθρομυκίνης</a:t>
            </a:r>
            <a:r>
              <a:rPr lang="el-GR" sz="2400" dirty="0" smtClean="0"/>
              <a:t> ως αλλεργική βρογχίτιδα</a:t>
            </a:r>
          </a:p>
          <a:p>
            <a:pPr marL="639763" indent="-571500">
              <a:buFont typeface="Wingdings" pitchFamily="2" charset="2"/>
              <a:buNone/>
            </a:pPr>
            <a:endParaRPr lang="el-GR" sz="2400" dirty="0" smtClean="0"/>
          </a:p>
          <a:p>
            <a:pPr marL="639763" indent="-571500"/>
            <a:r>
              <a:rPr lang="el-GR" sz="2400" dirty="0" smtClean="0"/>
              <a:t> Αρνητικά αλλεργικά  τεστ</a:t>
            </a:r>
            <a:r>
              <a:rPr lang="en-US" sz="2400" dirty="0" smtClean="0"/>
              <a:t> </a:t>
            </a:r>
            <a:r>
              <a:rPr lang="el-GR" sz="2400" dirty="0" smtClean="0"/>
              <a:t> για  </a:t>
            </a:r>
            <a:r>
              <a:rPr lang="el-GR" sz="2400" dirty="0" err="1" smtClean="0"/>
              <a:t>ακάρεα</a:t>
            </a:r>
            <a:r>
              <a:rPr lang="el-GR" sz="2400" dirty="0" smtClean="0"/>
              <a:t>, μύκητες   (</a:t>
            </a:r>
            <a:r>
              <a:rPr lang="el-GR" sz="2400" dirty="0" err="1" smtClean="0"/>
              <a:t>ασπέργιλλος</a:t>
            </a:r>
            <a:r>
              <a:rPr lang="el-GR" sz="2400" dirty="0" smtClean="0"/>
              <a:t>) ,σκόνη ,γύρη</a:t>
            </a:r>
          </a:p>
          <a:p>
            <a:pPr marL="639763" indent="-571500"/>
            <a:endParaRPr lang="en-US" sz="2400" dirty="0" smtClean="0"/>
          </a:p>
          <a:p>
            <a:pPr marL="639763" indent="-571500">
              <a:buNone/>
            </a:pPr>
            <a:r>
              <a:rPr lang="en-US" sz="2400" dirty="0" smtClean="0"/>
              <a:t> </a:t>
            </a:r>
            <a:r>
              <a:rPr lang="el-GR" sz="2400" dirty="0" err="1" smtClean="0"/>
              <a:t>Διενεργήθη</a:t>
            </a:r>
            <a:r>
              <a:rPr lang="el-GR" sz="2400" dirty="0" smtClean="0"/>
              <a:t> </a:t>
            </a:r>
            <a:r>
              <a:rPr lang="el-GR" sz="2400" dirty="0" err="1" smtClean="0"/>
              <a:t>σπιρομέτρηση</a:t>
            </a:r>
            <a:r>
              <a:rPr lang="en-US" sz="2400" dirty="0" smtClean="0"/>
              <a:t>:</a:t>
            </a:r>
            <a:endParaRPr lang="el-GR" sz="2400" dirty="0" smtClean="0"/>
          </a:p>
          <a:p>
            <a:pPr marL="639763" indent="-571500"/>
            <a:r>
              <a:rPr lang="el-GR" sz="2400" dirty="0" smtClean="0"/>
              <a:t> </a:t>
            </a:r>
            <a:r>
              <a:rPr lang="en-US" sz="2400" dirty="0" smtClean="0"/>
              <a:t>FENO:</a:t>
            </a:r>
            <a:r>
              <a:rPr lang="el-GR" sz="2400" dirty="0" smtClean="0"/>
              <a:t> 112</a:t>
            </a:r>
            <a:r>
              <a:rPr lang="en-US" sz="2400" dirty="0" smtClean="0"/>
              <a:t> </a:t>
            </a:r>
            <a:r>
              <a:rPr lang="en-US" sz="2000" dirty="0" err="1" smtClean="0"/>
              <a:t>bbp</a:t>
            </a:r>
            <a:r>
              <a:rPr lang="el-GR" sz="2400" dirty="0" smtClean="0"/>
              <a:t> με</a:t>
            </a:r>
            <a:r>
              <a:rPr lang="en-US" sz="2400" dirty="0" smtClean="0"/>
              <a:t> </a:t>
            </a:r>
            <a:r>
              <a:rPr lang="el-GR" sz="2400" dirty="0" smtClean="0"/>
              <a:t> </a:t>
            </a:r>
            <a:r>
              <a:rPr lang="el-GR" sz="2400" dirty="0" err="1" smtClean="0"/>
              <a:t>φ.τ</a:t>
            </a:r>
            <a:r>
              <a:rPr lang="el-GR" sz="2400" dirty="0" smtClean="0"/>
              <a:t> &lt; 25</a:t>
            </a:r>
            <a:endParaRPr lang="en-US" sz="2400" dirty="0" smtClean="0"/>
          </a:p>
          <a:p>
            <a:pPr marL="639763" indent="-571500"/>
            <a:r>
              <a:rPr lang="en-US" sz="2400" dirty="0" smtClean="0"/>
              <a:t>FEV1:</a:t>
            </a:r>
            <a:r>
              <a:rPr lang="el-GR" sz="2400" dirty="0" smtClean="0"/>
              <a:t> 2,5 </a:t>
            </a:r>
            <a:r>
              <a:rPr lang="en-US" sz="2400" dirty="0" err="1" smtClean="0"/>
              <a:t>lt</a:t>
            </a:r>
            <a:r>
              <a:rPr lang="en-US" sz="2400" dirty="0" smtClean="0"/>
              <a:t> </a:t>
            </a:r>
            <a:r>
              <a:rPr lang="el-GR" sz="2400" dirty="0" smtClean="0"/>
              <a:t>(μειωμένο </a:t>
            </a:r>
            <a:r>
              <a:rPr lang="el-GR" sz="2400" dirty="0" smtClean="0"/>
              <a:t>κατά  77%  από την προβλεπόμενη τιμή )</a:t>
            </a:r>
            <a:endParaRPr lang="en-US" sz="2400" dirty="0" smtClean="0"/>
          </a:p>
          <a:p>
            <a:pPr marL="639763" indent="-571500"/>
            <a:r>
              <a:rPr lang="en-US" sz="2400" dirty="0" smtClean="0"/>
              <a:t>FVC</a:t>
            </a:r>
            <a:r>
              <a:rPr lang="el-GR" sz="2400" dirty="0" smtClean="0"/>
              <a:t> </a:t>
            </a:r>
            <a:r>
              <a:rPr lang="en-US" sz="2400" dirty="0" smtClean="0"/>
              <a:t>: 3.03 </a:t>
            </a:r>
            <a:r>
              <a:rPr lang="en-US" sz="2400" dirty="0" err="1" smtClean="0"/>
              <a:t>lt</a:t>
            </a:r>
            <a:r>
              <a:rPr lang="en-US" sz="2400" dirty="0" smtClean="0"/>
              <a:t> (70%)</a:t>
            </a:r>
          </a:p>
          <a:p>
            <a:pPr marL="639763" indent="-571500"/>
            <a:r>
              <a:rPr lang="el-GR" sz="2400" dirty="0" smtClean="0"/>
              <a:t> </a:t>
            </a:r>
            <a:r>
              <a:rPr lang="en-US" sz="2400" dirty="0" smtClean="0"/>
              <a:t>FEVI</a:t>
            </a:r>
            <a:r>
              <a:rPr lang="el-GR" sz="2400" dirty="0" smtClean="0"/>
              <a:t> </a:t>
            </a:r>
            <a:r>
              <a:rPr lang="en-US" sz="2400" dirty="0" smtClean="0"/>
              <a:t>/</a:t>
            </a:r>
            <a:r>
              <a:rPr lang="el-GR" sz="2400" dirty="0" smtClean="0"/>
              <a:t> </a:t>
            </a:r>
            <a:r>
              <a:rPr lang="en-US" sz="2400" dirty="0" smtClean="0"/>
              <a:t>FEVC: 83%</a:t>
            </a:r>
            <a:endParaRPr lang="el-G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85725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l-GR" sz="48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Πορεία νόσου</a:t>
            </a:r>
            <a:endParaRPr lang="el-GR" sz="4800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914400" y="928670"/>
            <a:ext cx="7772400" cy="6143668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el-GR" sz="2800" dirty="0" smtClean="0"/>
              <a:t> 3 υποτροπές  σε 1,5 μήνα</a:t>
            </a:r>
            <a:r>
              <a:rPr lang="en-US" sz="2800" dirty="0" smtClean="0"/>
              <a:t>: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l-GR" sz="2800" dirty="0" err="1" smtClean="0"/>
              <a:t>κόπωση,υπαισθησίες</a:t>
            </a:r>
            <a:r>
              <a:rPr lang="el-GR" sz="2800" dirty="0" smtClean="0"/>
              <a:t> άκρων</a:t>
            </a:r>
            <a:endParaRPr lang="en-US" sz="2800" dirty="0" smtClean="0"/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l-GR" sz="2800" dirty="0" smtClean="0"/>
              <a:t>αύξηση  </a:t>
            </a:r>
            <a:r>
              <a:rPr lang="el-GR" sz="2800" dirty="0" err="1" smtClean="0"/>
              <a:t>ηωσινοφίλων</a:t>
            </a:r>
            <a:r>
              <a:rPr lang="el-GR" sz="2800" dirty="0" smtClean="0"/>
              <a:t> </a:t>
            </a:r>
            <a:r>
              <a:rPr lang="en-US" sz="2800" dirty="0" smtClean="0"/>
              <a:t> </a:t>
            </a:r>
            <a:r>
              <a:rPr lang="el-GR" sz="2800" dirty="0" smtClean="0"/>
              <a:t>στα </a:t>
            </a:r>
            <a:r>
              <a:rPr lang="en-US" sz="2800" dirty="0" smtClean="0"/>
              <a:t> </a:t>
            </a:r>
            <a:r>
              <a:rPr lang="el-GR" sz="2800" dirty="0" smtClean="0"/>
              <a:t>2070/</a:t>
            </a:r>
            <a:r>
              <a:rPr lang="en-US" sz="2800" dirty="0" smtClean="0"/>
              <a:t>mm</a:t>
            </a:r>
            <a:r>
              <a:rPr lang="el-GR" sz="2800" baseline="30000" dirty="0" smtClean="0"/>
              <a:t>3</a:t>
            </a:r>
            <a:endParaRPr lang="el-GR" sz="2800" dirty="0" smtClean="0"/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endParaRPr lang="el-GR" sz="2800" dirty="0" smtClean="0"/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l-GR" sz="2800" dirty="0" smtClean="0"/>
              <a:t>ΗΜΓ </a:t>
            </a:r>
            <a:r>
              <a:rPr lang="en-US" sz="2800" dirty="0" smtClean="0"/>
              <a:t>:</a:t>
            </a:r>
            <a:r>
              <a:rPr lang="el-GR" sz="2800" dirty="0" smtClean="0"/>
              <a:t>  διαταραχές  </a:t>
            </a:r>
            <a:r>
              <a:rPr lang="el-GR" sz="2800" dirty="0" err="1" smtClean="0"/>
              <a:t>περονιαίου</a:t>
            </a:r>
            <a:r>
              <a:rPr lang="el-GR" sz="2800" dirty="0" smtClean="0"/>
              <a:t>  νεύρου - </a:t>
            </a:r>
            <a:r>
              <a:rPr lang="el-GR" sz="2800" dirty="0" err="1" smtClean="0"/>
              <a:t>αγγειτιδική</a:t>
            </a:r>
            <a:r>
              <a:rPr lang="el-GR" sz="2800" dirty="0" smtClean="0"/>
              <a:t> νευροπάθεια 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endParaRPr lang="el-GR" sz="2800" dirty="0" smtClean="0"/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l-GR" sz="2800" dirty="0" smtClean="0"/>
              <a:t> </a:t>
            </a:r>
            <a:r>
              <a:rPr lang="en-US" sz="2800" dirty="0" smtClean="0"/>
              <a:t>ECHO</a:t>
            </a:r>
            <a:r>
              <a:rPr lang="el-GR" sz="2800" dirty="0" smtClean="0"/>
              <a:t> - </a:t>
            </a:r>
            <a:r>
              <a:rPr lang="en-US" sz="2800" dirty="0" smtClean="0"/>
              <a:t>MRI </a:t>
            </a:r>
            <a:r>
              <a:rPr lang="el-GR" sz="2800" dirty="0" smtClean="0"/>
              <a:t>καρδίας</a:t>
            </a:r>
            <a:r>
              <a:rPr lang="en-US" sz="2800" dirty="0" smtClean="0"/>
              <a:t>:  </a:t>
            </a:r>
            <a:r>
              <a:rPr lang="el-GR" sz="2800" dirty="0" smtClean="0"/>
              <a:t>χωρίς συμμετοχή του μυοκαρδίου</a:t>
            </a:r>
            <a:r>
              <a:rPr lang="en-US" sz="2800" dirty="0" smtClean="0"/>
              <a:t> 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endParaRPr lang="en-US" sz="2800" dirty="0" smtClean="0"/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l-GR" sz="2800" dirty="0" smtClean="0"/>
              <a:t>Απεξάρτηση από τα στεροειδή με χορήγηση </a:t>
            </a:r>
            <a:r>
              <a:rPr lang="el-GR" sz="2800" dirty="0" err="1" smtClean="0"/>
              <a:t>κυκλοφωσφαμίδης</a:t>
            </a:r>
            <a:endParaRPr lang="el-GR" sz="2800" dirty="0" smtClean="0"/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endParaRPr lang="el-G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928688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l-GR" sz="44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Περαιτέρω διερεύνηση  </a:t>
            </a:r>
            <a:r>
              <a:rPr lang="en-US" sz="4400" b="1" dirty="0" err="1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eos</a:t>
            </a:r>
            <a:endParaRPr lang="el-GR" sz="4400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43010" name="2 - Θέση περιεχομένου"/>
          <p:cNvSpPr>
            <a:spLocks noGrp="1"/>
          </p:cNvSpPr>
          <p:nvPr>
            <p:ph idx="1"/>
          </p:nvPr>
        </p:nvSpPr>
        <p:spPr>
          <a:xfrm>
            <a:off x="914400" y="857250"/>
            <a:ext cx="7772400" cy="600075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l-GR" sz="2400" dirty="0" smtClean="0"/>
              <a:t> </a:t>
            </a:r>
            <a:r>
              <a:rPr lang="el-GR" sz="2400" dirty="0" err="1" smtClean="0"/>
              <a:t>Κυτταρομετρία</a:t>
            </a:r>
            <a:r>
              <a:rPr lang="el-GR" sz="2400" dirty="0" smtClean="0"/>
              <a:t> ροής</a:t>
            </a:r>
            <a:r>
              <a:rPr lang="en-US" sz="2400" dirty="0" smtClean="0"/>
              <a:t>:</a:t>
            </a:r>
            <a:r>
              <a:rPr lang="el-GR" sz="2400" dirty="0" smtClean="0"/>
              <a:t> αρνητική</a:t>
            </a:r>
          </a:p>
          <a:p>
            <a:pPr>
              <a:buFont typeface="Arial" pitchFamily="34" charset="0"/>
              <a:buChar char="•"/>
            </a:pPr>
            <a:endParaRPr lang="el-GR" sz="2400" dirty="0" smtClean="0"/>
          </a:p>
          <a:p>
            <a:pPr>
              <a:buFont typeface="Arial" pitchFamily="34" charset="0"/>
              <a:buChar char="•"/>
            </a:pPr>
            <a:r>
              <a:rPr lang="el-GR" sz="2400" dirty="0" smtClean="0"/>
              <a:t>  Περιφερικό αίμα</a:t>
            </a:r>
            <a:r>
              <a:rPr lang="en-US" sz="2400" dirty="0" smtClean="0"/>
              <a:t>:</a:t>
            </a:r>
            <a:r>
              <a:rPr lang="el-GR" sz="2400" dirty="0" smtClean="0"/>
              <a:t> απουσία βλαστών</a:t>
            </a:r>
          </a:p>
          <a:p>
            <a:pPr>
              <a:buFont typeface="Arial" pitchFamily="34" charset="0"/>
              <a:buChar char="•"/>
            </a:pPr>
            <a:endParaRPr lang="el-GR" sz="2400" dirty="0" smtClean="0"/>
          </a:p>
          <a:p>
            <a:pPr>
              <a:buFont typeface="Arial" pitchFamily="34" charset="0"/>
              <a:buChar char="•"/>
            </a:pPr>
            <a:r>
              <a:rPr lang="el-GR" sz="2400" dirty="0" smtClean="0"/>
              <a:t>Δεν </a:t>
            </a:r>
            <a:r>
              <a:rPr lang="el-GR" sz="2400" dirty="0" err="1" smtClean="0"/>
              <a:t>διενεργήθη</a:t>
            </a:r>
            <a:r>
              <a:rPr lang="el-GR" sz="2400" dirty="0" smtClean="0"/>
              <a:t> ΟΜΒ  λόγω της ανταπόκρισης στα </a:t>
            </a:r>
            <a:r>
              <a:rPr lang="el-GR" sz="2400" dirty="0" err="1" smtClean="0"/>
              <a:t>ανασοκατασταλτικά</a:t>
            </a:r>
            <a:r>
              <a:rPr lang="el-GR" sz="2400" dirty="0" smtClean="0"/>
              <a:t> με μείωση του αριθμού των </a:t>
            </a:r>
            <a:r>
              <a:rPr lang="el-GR" sz="2400" dirty="0" err="1" smtClean="0"/>
              <a:t>ηωσινοφίλων</a:t>
            </a:r>
            <a:endParaRPr lang="el-GR" sz="2400" dirty="0" smtClean="0"/>
          </a:p>
          <a:p>
            <a:pPr>
              <a:buFont typeface="Arial" pitchFamily="34" charset="0"/>
              <a:buChar char="•"/>
            </a:pPr>
            <a:endParaRPr lang="el-GR" sz="2400" dirty="0" smtClean="0"/>
          </a:p>
          <a:p>
            <a:pPr>
              <a:buFont typeface="Arial" pitchFamily="34" charset="0"/>
              <a:buChar char="•"/>
            </a:pPr>
            <a:r>
              <a:rPr lang="el-GR" sz="2400" dirty="0" smtClean="0"/>
              <a:t>Κατά τη μοριακή εκτίμηση του περιφερικού αίματος </a:t>
            </a:r>
            <a:r>
              <a:rPr lang="el-GR" sz="2400" dirty="0" err="1" smtClean="0"/>
              <a:t>ανευρέθησαν</a:t>
            </a:r>
            <a:r>
              <a:rPr lang="el-GR" sz="2400" dirty="0" smtClean="0"/>
              <a:t> γονιδιακές μεταλλάξεις</a:t>
            </a:r>
          </a:p>
          <a:p>
            <a:pPr>
              <a:buFont typeface="Arial" pitchFamily="34" charset="0"/>
              <a:buChar char="•"/>
            </a:pPr>
            <a:endParaRPr lang="el-GR" sz="2400" dirty="0" smtClean="0"/>
          </a:p>
          <a:p>
            <a:pPr>
              <a:buFont typeface="Arial" pitchFamily="34" charset="0"/>
              <a:buChar char="•"/>
            </a:pPr>
            <a:r>
              <a:rPr lang="el-GR" sz="2400" dirty="0" smtClean="0"/>
              <a:t>Εκτιμήθηκε </a:t>
            </a:r>
            <a:r>
              <a:rPr lang="el-GR" sz="2400" dirty="0" smtClean="0"/>
              <a:t>από αιματολόγο - </a:t>
            </a:r>
            <a:r>
              <a:rPr lang="el-GR" sz="2400" dirty="0" err="1" smtClean="0"/>
              <a:t>ογκολόγο</a:t>
            </a:r>
            <a:r>
              <a:rPr lang="el-GR" sz="2400" dirty="0" smtClean="0"/>
              <a:t> </a:t>
            </a:r>
            <a:r>
              <a:rPr lang="en-US" sz="2400" dirty="0" smtClean="0"/>
              <a:t>;</a:t>
            </a:r>
            <a:r>
              <a:rPr lang="el-GR" sz="2400" dirty="0" smtClean="0"/>
              <a:t>  οι μεταλλάξεις αυτές δεν είναι διαγνωστικές υποκείμενης νεοπλασίας - η ύπαρξη τους  συνδέεται με την ηλικία</a:t>
            </a:r>
          </a:p>
          <a:p>
            <a:pPr>
              <a:buFont typeface="Courier New" pitchFamily="49" charset="0"/>
              <a:buChar char="o"/>
            </a:pPr>
            <a:endParaRPr lang="en-US" sz="2400" dirty="0" smtClean="0"/>
          </a:p>
          <a:p>
            <a:pPr>
              <a:buFont typeface="Wingdings" pitchFamily="2" charset="2"/>
              <a:buNone/>
            </a:pPr>
            <a:endParaRPr lang="en-US" sz="2400" dirty="0" smtClean="0"/>
          </a:p>
          <a:p>
            <a:pPr>
              <a:buFont typeface="Courier New" pitchFamily="49" charset="0"/>
              <a:buChar char="o"/>
            </a:pPr>
            <a:endParaRPr lang="el-G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500063"/>
            <a:ext cx="7772400" cy="128587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l-GR" sz="54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Πορεία   ασθενούς</a:t>
            </a:r>
            <a:endParaRPr lang="el-GR" sz="5400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44034" name="2 - Θέση περιεχομένου"/>
          <p:cNvSpPr>
            <a:spLocks noGrp="1"/>
          </p:cNvSpPr>
          <p:nvPr>
            <p:ph idx="1"/>
          </p:nvPr>
        </p:nvSpPr>
        <p:spPr>
          <a:xfrm>
            <a:off x="914400" y="1857365"/>
            <a:ext cx="7772400" cy="5000636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l-GR" sz="3200" dirty="0" smtClean="0"/>
              <a:t>Υπήρξε  τακτική παρακολούθηση από ειδικό ρευματολόγο</a:t>
            </a:r>
          </a:p>
          <a:p>
            <a:pPr>
              <a:buNone/>
            </a:pPr>
            <a:endParaRPr lang="el-GR" sz="3200" dirty="0" smtClean="0"/>
          </a:p>
          <a:p>
            <a:pPr>
              <a:buFont typeface="Wingdings" pitchFamily="2" charset="2"/>
              <a:buChar char="Ø"/>
            </a:pPr>
            <a:r>
              <a:rPr lang="el-GR" sz="3200" dirty="0" smtClean="0"/>
              <a:t> Ένα έτος μετά  μειώθηκαν τα αντισώματα </a:t>
            </a:r>
            <a:r>
              <a:rPr lang="en-US" sz="3200" dirty="0" smtClean="0"/>
              <a:t>ANCA </a:t>
            </a:r>
            <a:r>
              <a:rPr lang="el-GR" sz="3200" dirty="0" smtClean="0"/>
              <a:t>για τη </a:t>
            </a:r>
            <a:r>
              <a:rPr lang="el-GR" sz="3200" dirty="0" err="1" smtClean="0"/>
              <a:t>μυελοπεροξειδάση</a:t>
            </a:r>
            <a:r>
              <a:rPr lang="el-GR" sz="3200" dirty="0" smtClean="0"/>
              <a:t> από 66</a:t>
            </a:r>
            <a:r>
              <a:rPr lang="en-US" sz="3200" dirty="0" smtClean="0"/>
              <a:t>8 </a:t>
            </a:r>
            <a:r>
              <a:rPr lang="el-GR" sz="3200" dirty="0" smtClean="0"/>
              <a:t>μονάδες  (</a:t>
            </a:r>
            <a:r>
              <a:rPr lang="el-GR" sz="3200" dirty="0" err="1" smtClean="0"/>
              <a:t>φ.τ</a:t>
            </a:r>
            <a:r>
              <a:rPr lang="el-GR" sz="3200" dirty="0" smtClean="0"/>
              <a:t>  </a:t>
            </a:r>
            <a:r>
              <a:rPr lang="en-US" sz="3200" dirty="0" smtClean="0"/>
              <a:t>&lt;2,8</a:t>
            </a:r>
            <a:r>
              <a:rPr lang="el-GR" sz="3200" dirty="0" smtClean="0"/>
              <a:t>)</a:t>
            </a:r>
            <a:r>
              <a:rPr lang="en-US" sz="3200" dirty="0" smtClean="0"/>
              <a:t>  </a:t>
            </a:r>
            <a:r>
              <a:rPr lang="el-GR" sz="3200" dirty="0" smtClean="0"/>
              <a:t>στις  33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46038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l-GR" sz="7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n-lt"/>
              </a:rPr>
              <a:t>Ευχαριστώ</a:t>
            </a:r>
            <a:endParaRPr lang="el-GR" sz="7200" b="1" dirty="0">
              <a:solidFill>
                <a:schemeClr val="accent3">
                  <a:lumMod val="60000"/>
                  <a:lumOff val="40000"/>
                </a:schemeClr>
              </a:solidFill>
              <a:latin typeface="+mn-lt"/>
            </a:endParaRPr>
          </a:p>
        </p:txBody>
      </p:sp>
      <p:pic>
        <p:nvPicPr>
          <p:cNvPr id="45058" name="Picture 2" descr="C:\Users\pathologiki_a_iatroi\Downloads\Πολλαπλή+μονονευροπάθεια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57188" y="1143000"/>
            <a:ext cx="8786812" cy="5715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l-GR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46082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l-GR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47106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57250" y="-46038"/>
            <a:ext cx="7772400" cy="46038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l-GR" sz="48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Παρούσα νόσος </a:t>
            </a:r>
            <a:endParaRPr lang="el-GR" sz="4800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6386" name="2 - Θέση περιεχομένου"/>
          <p:cNvSpPr>
            <a:spLocks noGrp="1"/>
          </p:cNvSpPr>
          <p:nvPr>
            <p:ph idx="1"/>
          </p:nvPr>
        </p:nvSpPr>
        <p:spPr>
          <a:xfrm>
            <a:off x="914400" y="1000108"/>
            <a:ext cx="7772400" cy="5429267"/>
          </a:xfrm>
        </p:spPr>
        <p:txBody>
          <a:bodyPr/>
          <a:lstStyle/>
          <a:p>
            <a:r>
              <a:rPr lang="el-GR" sz="2400" dirty="0" smtClean="0"/>
              <a:t>Ανεδείχθη περιοριστικού τύπου πνευμονοπάθεια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Font typeface="Wingdings" pitchFamily="2" charset="2"/>
              <a:buChar char="§"/>
            </a:pPr>
            <a:r>
              <a:rPr lang="el-GR" sz="2400" dirty="0" smtClean="0"/>
              <a:t> Έλαβε </a:t>
            </a:r>
            <a:r>
              <a:rPr lang="en-US" sz="2400" dirty="0" err="1" smtClean="0"/>
              <a:t>inh</a:t>
            </a:r>
            <a:r>
              <a:rPr lang="el-GR" sz="2400" dirty="0" smtClean="0"/>
              <a:t> </a:t>
            </a:r>
            <a:r>
              <a:rPr lang="el-GR" sz="2400" dirty="0" err="1" smtClean="0"/>
              <a:t>βουδεσονίδης</a:t>
            </a:r>
            <a:r>
              <a:rPr lang="el-GR" sz="2400" dirty="0" smtClean="0"/>
              <a:t> – </a:t>
            </a:r>
            <a:r>
              <a:rPr lang="el-GR" sz="2400" dirty="0" err="1" smtClean="0"/>
              <a:t>φορμετερόλης</a:t>
            </a:r>
            <a:r>
              <a:rPr lang="en-US" sz="2400" dirty="0" smtClean="0"/>
              <a:t>,</a:t>
            </a:r>
            <a:r>
              <a:rPr lang="el-GR" sz="2400" dirty="0" smtClean="0"/>
              <a:t> με βελτίωση  </a:t>
            </a:r>
            <a:r>
              <a:rPr lang="en-US" sz="2400" dirty="0" smtClean="0"/>
              <a:t> </a:t>
            </a:r>
            <a:r>
              <a:rPr lang="el-GR" sz="2400" dirty="0" smtClean="0"/>
              <a:t> των αναπνευστικών συμπτωμάτων  και  των </a:t>
            </a:r>
            <a:r>
              <a:rPr lang="en-US" sz="2400" dirty="0" smtClean="0"/>
              <a:t>FEV1</a:t>
            </a:r>
            <a:r>
              <a:rPr lang="el-GR" sz="2400" dirty="0" smtClean="0"/>
              <a:t> </a:t>
            </a:r>
            <a:r>
              <a:rPr lang="el-GR" sz="2400" dirty="0" smtClean="0"/>
              <a:t>κατά  94</a:t>
            </a:r>
            <a:r>
              <a:rPr lang="en-US" sz="2400" dirty="0" smtClean="0"/>
              <a:t>%</a:t>
            </a:r>
            <a:r>
              <a:rPr lang="el-GR" sz="2400" dirty="0" smtClean="0"/>
              <a:t> (</a:t>
            </a:r>
            <a:r>
              <a:rPr lang="en-US" sz="2400" dirty="0" smtClean="0"/>
              <a:t> </a:t>
            </a:r>
            <a:r>
              <a:rPr lang="el-GR" sz="2400" dirty="0" smtClean="0"/>
              <a:t>3,05 </a:t>
            </a:r>
            <a:r>
              <a:rPr lang="en-US" sz="2400" dirty="0" err="1" smtClean="0"/>
              <a:t>lt</a:t>
            </a:r>
            <a:r>
              <a:rPr lang="en-US" sz="2400" dirty="0" smtClean="0"/>
              <a:t> </a:t>
            </a:r>
            <a:r>
              <a:rPr lang="el-GR" sz="2400" dirty="0" smtClean="0"/>
              <a:t>από 2,5</a:t>
            </a:r>
            <a:r>
              <a:rPr lang="en-US" sz="2400" dirty="0" err="1" smtClean="0"/>
              <a:t>lt</a:t>
            </a:r>
            <a:r>
              <a:rPr lang="en-US" sz="2400" dirty="0" smtClean="0"/>
              <a:t> </a:t>
            </a:r>
            <a:r>
              <a:rPr lang="el-GR" sz="2400" dirty="0" smtClean="0"/>
              <a:t>), </a:t>
            </a:r>
            <a:r>
              <a:rPr lang="en-US" sz="2400" dirty="0" smtClean="0"/>
              <a:t>FEVC</a:t>
            </a:r>
            <a:r>
              <a:rPr lang="el-GR" sz="2400" dirty="0" smtClean="0"/>
              <a:t> (82%),</a:t>
            </a:r>
            <a:r>
              <a:rPr lang="en-US" sz="2400" dirty="0" smtClean="0"/>
              <a:t> FEV1/FEVC</a:t>
            </a:r>
            <a:r>
              <a:rPr lang="el-GR" sz="2400" dirty="0" smtClean="0"/>
              <a:t> (86%)</a:t>
            </a:r>
            <a:endParaRPr lang="en-US" sz="2400" dirty="0" smtClean="0"/>
          </a:p>
          <a:p>
            <a:pPr>
              <a:buFont typeface="Wingdings" pitchFamily="2" charset="2"/>
              <a:buChar char="§"/>
            </a:pPr>
            <a:r>
              <a:rPr lang="el-GR" sz="2400" dirty="0" smtClean="0"/>
              <a:t>Το</a:t>
            </a:r>
            <a:r>
              <a:rPr lang="en-US" sz="2400" dirty="0" smtClean="0"/>
              <a:t> </a:t>
            </a:r>
            <a:r>
              <a:rPr lang="el-GR" sz="2400" dirty="0" smtClean="0"/>
              <a:t> </a:t>
            </a:r>
            <a:r>
              <a:rPr lang="en-US" sz="2400" dirty="0" smtClean="0"/>
              <a:t>FENO </a:t>
            </a:r>
            <a:r>
              <a:rPr lang="el-GR" sz="2400" dirty="0" smtClean="0"/>
              <a:t>ήταν</a:t>
            </a:r>
            <a:r>
              <a:rPr lang="en-US" sz="2400" dirty="0" smtClean="0"/>
              <a:t> </a:t>
            </a:r>
            <a:r>
              <a:rPr lang="el-GR" sz="2400" dirty="0" smtClean="0"/>
              <a:t>59 </a:t>
            </a:r>
            <a:r>
              <a:rPr lang="en-US" sz="2400" dirty="0" smtClean="0"/>
              <a:t>ppb</a:t>
            </a:r>
            <a:r>
              <a:rPr lang="el-GR" sz="2400" dirty="0" smtClean="0"/>
              <a:t> από 112 </a:t>
            </a:r>
            <a:r>
              <a:rPr lang="en-US" sz="2400" dirty="0" smtClean="0"/>
              <a:t>ppb</a:t>
            </a:r>
          </a:p>
          <a:p>
            <a:pPr>
              <a:buNone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10</a:t>
            </a:r>
            <a:r>
              <a:rPr lang="el-GR" sz="2400" dirty="0" smtClean="0"/>
              <a:t> ημέρες πριν </a:t>
            </a:r>
            <a:r>
              <a:rPr lang="el-GR" sz="2400" dirty="0" err="1" smtClean="0"/>
              <a:t>επισκεπτεί</a:t>
            </a:r>
            <a:r>
              <a:rPr lang="el-GR" sz="2400" dirty="0" smtClean="0"/>
              <a:t> το ΤΕΠ εμφάνισε</a:t>
            </a:r>
            <a:r>
              <a:rPr lang="en-US" sz="2400" dirty="0" smtClean="0"/>
              <a:t>:</a:t>
            </a:r>
          </a:p>
          <a:p>
            <a:pPr>
              <a:buFont typeface="Wingdings" pitchFamily="2" charset="2"/>
              <a:buChar char="§"/>
            </a:pPr>
            <a:r>
              <a:rPr lang="el-GR" sz="2400" dirty="0" smtClean="0"/>
              <a:t>ληθαργικότητα, μυαλγίες</a:t>
            </a:r>
          </a:p>
          <a:p>
            <a:pPr>
              <a:buFont typeface="Wingdings" pitchFamily="2" charset="2"/>
              <a:buChar char="§"/>
            </a:pPr>
            <a:r>
              <a:rPr lang="el-GR" sz="2400" dirty="0" smtClean="0"/>
              <a:t>κεφαλαλγία</a:t>
            </a:r>
            <a:r>
              <a:rPr lang="el-GR" sz="2400" dirty="0" smtClean="0"/>
              <a:t>, ανορεξία  </a:t>
            </a:r>
          </a:p>
          <a:p>
            <a:pPr>
              <a:buFont typeface="Wingdings" pitchFamily="2" charset="2"/>
              <a:buChar char="§"/>
            </a:pPr>
            <a:r>
              <a:rPr lang="el-GR" sz="2400" dirty="0" err="1" smtClean="0"/>
              <a:t>διαλλείποντα</a:t>
            </a:r>
            <a:r>
              <a:rPr lang="el-GR" sz="2400" dirty="0" smtClean="0"/>
              <a:t> βήχα, κακουχία</a:t>
            </a:r>
          </a:p>
          <a:p>
            <a:pPr>
              <a:buFont typeface="Wingdings" pitchFamily="2" charset="2"/>
              <a:buChar char="§"/>
            </a:pPr>
            <a:r>
              <a:rPr lang="el-GR" sz="2400" dirty="0" smtClean="0"/>
              <a:t>ρίγη </a:t>
            </a:r>
            <a:r>
              <a:rPr lang="el-GR" sz="2400" dirty="0" smtClean="0"/>
              <a:t>, νυχτερινές εφιδρώσεις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85813" y="0"/>
            <a:ext cx="7772400" cy="85725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  <a:t>Παρούσα νόσος </a:t>
            </a:r>
            <a:endParaRPr lang="el-GR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900113" y="785813"/>
            <a:ext cx="7772400" cy="6072187"/>
          </a:xfrm>
        </p:spPr>
        <p:txBody>
          <a:bodyPr>
            <a:normAutofit/>
          </a:bodyPr>
          <a:lstStyle/>
          <a:p>
            <a:pPr marL="582613" indent="-514350">
              <a:buFont typeface="Wingdings" pitchFamily="2" charset="2"/>
              <a:buNone/>
            </a:pPr>
            <a:r>
              <a:rPr lang="el-GR" sz="2400" dirty="0" smtClean="0"/>
              <a:t> Εξετάστηκε 9 </a:t>
            </a:r>
            <a:r>
              <a:rPr lang="el-GR" sz="2400" dirty="0" smtClean="0"/>
              <a:t>ημέρες </a:t>
            </a:r>
            <a:r>
              <a:rPr lang="el-GR" sz="2400" dirty="0" smtClean="0"/>
              <a:t>αργότερα και είχε</a:t>
            </a:r>
            <a:r>
              <a:rPr lang="en-US" sz="2400" dirty="0" smtClean="0"/>
              <a:t>:</a:t>
            </a:r>
            <a:endParaRPr lang="el-GR" sz="2400" dirty="0" smtClean="0"/>
          </a:p>
          <a:p>
            <a:pPr marL="582613" indent="-514350">
              <a:buFont typeface="Wingdings" pitchFamily="2" charset="2"/>
              <a:buNone/>
            </a:pPr>
            <a:endParaRPr lang="el-GR" sz="2400" dirty="0" smtClean="0"/>
          </a:p>
          <a:p>
            <a:pPr marL="582613" indent="-514350">
              <a:buFont typeface="Arial" charset="0"/>
              <a:buChar char="•"/>
            </a:pPr>
            <a:r>
              <a:rPr lang="el-GR" sz="2400" dirty="0" smtClean="0"/>
              <a:t>Θ</a:t>
            </a:r>
            <a:r>
              <a:rPr lang="en-US" sz="2400" dirty="0" smtClean="0"/>
              <a:t>:</a:t>
            </a:r>
            <a:r>
              <a:rPr lang="el-GR" sz="2400" dirty="0" smtClean="0"/>
              <a:t> </a:t>
            </a:r>
            <a:r>
              <a:rPr lang="en-US" sz="2400" dirty="0" smtClean="0"/>
              <a:t>37,8</a:t>
            </a:r>
            <a:r>
              <a:rPr lang="el-GR" sz="2400" dirty="0" smtClean="0"/>
              <a:t> </a:t>
            </a:r>
            <a:r>
              <a:rPr lang="en-US" sz="2400" baseline="30000" dirty="0" smtClean="0"/>
              <a:t>0</a:t>
            </a:r>
            <a:r>
              <a:rPr lang="en-US" sz="2400" dirty="0" smtClean="0"/>
              <a:t>C</a:t>
            </a:r>
            <a:endParaRPr lang="el-GR" sz="2400" dirty="0" smtClean="0"/>
          </a:p>
          <a:p>
            <a:pPr marL="582613" indent="-514350">
              <a:buFont typeface="Arial" charset="0"/>
              <a:buChar char="•"/>
            </a:pPr>
            <a:r>
              <a:rPr lang="en-US" sz="2400" dirty="0" smtClean="0"/>
              <a:t> </a:t>
            </a:r>
            <a:r>
              <a:rPr lang="el-GR" sz="2400" dirty="0" smtClean="0"/>
              <a:t>Απ</a:t>
            </a:r>
            <a:r>
              <a:rPr lang="en-US" sz="2400" dirty="0" smtClean="0"/>
              <a:t>:</a:t>
            </a:r>
            <a:r>
              <a:rPr lang="el-GR" sz="2400" dirty="0" smtClean="0"/>
              <a:t> </a:t>
            </a:r>
            <a:r>
              <a:rPr lang="en-US" sz="2400" dirty="0" smtClean="0"/>
              <a:t>100/70 mmHg</a:t>
            </a:r>
            <a:endParaRPr lang="el-GR" sz="2400" dirty="0" smtClean="0"/>
          </a:p>
          <a:p>
            <a:pPr marL="582613" indent="-514350">
              <a:buFont typeface="Arial" charset="0"/>
              <a:buChar char="•"/>
            </a:pPr>
            <a:r>
              <a:rPr lang="el-GR" sz="2400" dirty="0" err="1" smtClean="0"/>
              <a:t>Σφ</a:t>
            </a:r>
            <a:r>
              <a:rPr lang="en-US" sz="2400" dirty="0" smtClean="0"/>
              <a:t>:</a:t>
            </a:r>
            <a:r>
              <a:rPr lang="el-GR" sz="2400" dirty="0" smtClean="0"/>
              <a:t> </a:t>
            </a:r>
            <a:r>
              <a:rPr lang="en-US" sz="2400" dirty="0" smtClean="0"/>
              <a:t>105/min</a:t>
            </a:r>
            <a:endParaRPr lang="el-GR" sz="2400" dirty="0" smtClean="0"/>
          </a:p>
          <a:p>
            <a:pPr marL="582613" indent="-514350">
              <a:buFont typeface="Arial" charset="0"/>
              <a:buChar char="•"/>
            </a:pPr>
            <a:r>
              <a:rPr lang="en-US" sz="2400" dirty="0" smtClean="0"/>
              <a:t>Spo2:</a:t>
            </a:r>
            <a:r>
              <a:rPr lang="el-GR" sz="2400" dirty="0" smtClean="0"/>
              <a:t> </a:t>
            </a:r>
            <a:r>
              <a:rPr lang="en-US" sz="2400" dirty="0" smtClean="0"/>
              <a:t>98% </a:t>
            </a:r>
            <a:r>
              <a:rPr lang="el-GR" sz="2400" dirty="0" smtClean="0"/>
              <a:t>στον αέρα </a:t>
            </a:r>
          </a:p>
          <a:p>
            <a:pPr marL="582613" indent="-514350">
              <a:buFont typeface="Arial" charset="0"/>
              <a:buChar char="•"/>
            </a:pPr>
            <a:r>
              <a:rPr lang="el-GR" sz="2400" dirty="0" smtClean="0"/>
              <a:t>Συριγμό</a:t>
            </a:r>
          </a:p>
          <a:p>
            <a:pPr marL="582613" indent="-514350">
              <a:buFont typeface="Arial" charset="0"/>
              <a:buChar char="•"/>
            </a:pPr>
            <a:r>
              <a:rPr lang="el-GR" sz="2400" dirty="0" smtClean="0"/>
              <a:t>Μικροσκοπική αιματουρία  στην γενική ούρων</a:t>
            </a:r>
          </a:p>
          <a:p>
            <a:pPr marL="582613" indent="-514350">
              <a:buFont typeface="Arial" charset="0"/>
              <a:buChar char="•"/>
            </a:pPr>
            <a:r>
              <a:rPr lang="el-GR" sz="2400" dirty="0" smtClean="0"/>
              <a:t>Λοιπό ε/ε χωρίς παθολογία</a:t>
            </a:r>
          </a:p>
          <a:p>
            <a:pPr marL="582613" indent="-514350">
              <a:buFont typeface="Wingdings" pitchFamily="2" charset="2"/>
              <a:buNone/>
            </a:pPr>
            <a:endParaRPr lang="en-US" sz="2400" dirty="0" smtClean="0"/>
          </a:p>
          <a:p>
            <a:pPr marL="582613" indent="-514350">
              <a:buFont typeface="Wingdings" pitchFamily="2" charset="2"/>
              <a:buNone/>
            </a:pPr>
            <a:r>
              <a:rPr lang="el-GR" sz="2400" dirty="0" smtClean="0"/>
              <a:t>Χορηγήθηκε </a:t>
            </a:r>
            <a:r>
              <a:rPr lang="el-GR" sz="2400" dirty="0" err="1" smtClean="0"/>
              <a:t>δοξυκυκλίνη</a:t>
            </a:r>
            <a:r>
              <a:rPr lang="el-GR" sz="2400" dirty="0" smtClean="0"/>
              <a:t> σαν πιθανή νόσο του </a:t>
            </a:r>
            <a:r>
              <a:rPr lang="en-US" sz="2400" dirty="0" smtClean="0"/>
              <a:t>Lyme</a:t>
            </a:r>
            <a:endParaRPr lang="el-G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92867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l-GR" sz="44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Παρούσα</a:t>
            </a:r>
            <a:r>
              <a:rPr lang="el-GR" sz="4400" b="1" dirty="0" smtClean="0">
                <a:solidFill>
                  <a:schemeClr val="tx2">
                    <a:lumMod val="75000"/>
                  </a:schemeClr>
                </a:solidFill>
              </a:rPr>
              <a:t> νόσος</a:t>
            </a:r>
            <a:endParaRPr lang="el-GR" sz="4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00034" y="1357298"/>
            <a:ext cx="8429684" cy="5500702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None/>
            </a:pPr>
            <a:r>
              <a:rPr lang="el-GR" sz="2400" dirty="0" smtClean="0"/>
              <a:t>24 ώρες μετά προσέρχεται στο ΤΕΠ του εν λόγω νοσοκομείου, αναφέροντας</a:t>
            </a:r>
            <a:r>
              <a:rPr lang="en-US" sz="2400" dirty="0" smtClean="0"/>
              <a:t>:</a:t>
            </a:r>
            <a:endParaRPr lang="el-GR" sz="2400" dirty="0" smtClean="0"/>
          </a:p>
          <a:p>
            <a:pPr algn="just">
              <a:buFont typeface="Arial" pitchFamily="34" charset="0"/>
              <a:buChar char="•"/>
            </a:pPr>
            <a:r>
              <a:rPr lang="el-GR" sz="2400" dirty="0" smtClean="0"/>
              <a:t>κροταφική </a:t>
            </a:r>
            <a:r>
              <a:rPr lang="el-GR" sz="2400" dirty="0" smtClean="0"/>
              <a:t>κεφαλαλγία </a:t>
            </a:r>
          </a:p>
          <a:p>
            <a:pPr algn="just">
              <a:buFont typeface="Arial" charset="0"/>
              <a:buChar char="•"/>
            </a:pPr>
            <a:r>
              <a:rPr lang="el-GR" sz="2400" dirty="0" smtClean="0"/>
              <a:t>πυρετό</a:t>
            </a:r>
            <a:endParaRPr lang="el-GR" sz="2400" dirty="0" smtClean="0"/>
          </a:p>
          <a:p>
            <a:pPr algn="just">
              <a:buFont typeface="Arial" charset="0"/>
              <a:buChar char="•"/>
            </a:pPr>
            <a:r>
              <a:rPr lang="el-GR" sz="2400" dirty="0" smtClean="0"/>
              <a:t>Αυχενική δυσκαμψία - φωτοφοβία</a:t>
            </a:r>
          </a:p>
          <a:p>
            <a:pPr algn="just">
              <a:buFont typeface="Arial" charset="0"/>
              <a:buChar char="•"/>
            </a:pPr>
            <a:r>
              <a:rPr lang="el-GR" sz="2400" dirty="0" smtClean="0"/>
              <a:t>Άλγος  </a:t>
            </a:r>
            <a:r>
              <a:rPr lang="el-GR" sz="2400" dirty="0" err="1" smtClean="0"/>
              <a:t>κροταφογναθικής</a:t>
            </a:r>
            <a:r>
              <a:rPr lang="el-GR" sz="2400" dirty="0" smtClean="0"/>
              <a:t> αρθρώσεως κατά την μάσηση </a:t>
            </a:r>
          </a:p>
          <a:p>
            <a:pPr algn="just">
              <a:buFont typeface="Arial" charset="0"/>
              <a:buChar char="•"/>
            </a:pPr>
            <a:r>
              <a:rPr lang="el-GR" sz="2400" dirty="0" smtClean="0"/>
              <a:t>Διάχυτες </a:t>
            </a:r>
            <a:r>
              <a:rPr lang="el-GR" sz="2400" dirty="0" smtClean="0"/>
              <a:t>αρθραλγίες</a:t>
            </a:r>
            <a:r>
              <a:rPr lang="en-US" sz="2400" dirty="0" smtClean="0"/>
              <a:t> </a:t>
            </a:r>
            <a:r>
              <a:rPr lang="el-GR" sz="2400" dirty="0" err="1" smtClean="0"/>
              <a:t>χεριών,δακτύλων,γονάτων</a:t>
            </a:r>
            <a:r>
              <a:rPr lang="el-GR" sz="2400" dirty="0" smtClean="0"/>
              <a:t>, μηρών, ΣΣ</a:t>
            </a:r>
          </a:p>
          <a:p>
            <a:pPr algn="just">
              <a:buFont typeface="Arial" charset="0"/>
              <a:buChar char="•"/>
            </a:pPr>
            <a:r>
              <a:rPr lang="el-GR" sz="2400" dirty="0" smtClean="0"/>
              <a:t>Έμετο (αποδόθηκε στη </a:t>
            </a:r>
            <a:r>
              <a:rPr lang="el-GR" sz="2400" dirty="0" err="1" smtClean="0"/>
              <a:t>δοξυκυκλίνη</a:t>
            </a:r>
            <a:r>
              <a:rPr lang="el-GR" sz="2400" dirty="0" smtClean="0"/>
              <a:t>)</a:t>
            </a:r>
          </a:p>
          <a:p>
            <a:pPr algn="just">
              <a:buFont typeface="Wingdings" pitchFamily="2" charset="2"/>
              <a:buNone/>
            </a:pPr>
            <a:endParaRPr lang="el-GR" sz="2400" dirty="0" smtClean="0"/>
          </a:p>
          <a:p>
            <a:pPr algn="just">
              <a:buFont typeface="Wingdings" pitchFamily="2" charset="2"/>
              <a:buNone/>
            </a:pPr>
            <a:r>
              <a:rPr lang="el-GR" sz="2400" dirty="0" smtClean="0"/>
              <a:t>   Η </a:t>
            </a:r>
            <a:r>
              <a:rPr lang="el-GR" sz="2400" dirty="0" err="1" smtClean="0"/>
              <a:t>δοξυκυκλίνη</a:t>
            </a:r>
            <a:r>
              <a:rPr lang="el-GR" sz="2400" dirty="0" smtClean="0"/>
              <a:t> διεκόπη 3 ημέρες μετά όταν οι ορολογικές εξετάσεις  για τη ν. </a:t>
            </a:r>
            <a:r>
              <a:rPr lang="en-US" sz="2400" dirty="0" smtClean="0"/>
              <a:t>Lyme </a:t>
            </a:r>
            <a:r>
              <a:rPr lang="el-GR" sz="2400" dirty="0" smtClean="0"/>
              <a:t> ήταν αρνητικές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5715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l-GR" sz="44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Ατομικό αναμνηστικό</a:t>
            </a:r>
            <a:endParaRPr lang="el-GR" sz="4400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9458" name="2 - Θέση περιεχομένου"/>
          <p:cNvSpPr>
            <a:spLocks noGrp="1"/>
          </p:cNvSpPr>
          <p:nvPr>
            <p:ph idx="1"/>
          </p:nvPr>
        </p:nvSpPr>
        <p:spPr>
          <a:xfrm>
            <a:off x="914400" y="1000125"/>
            <a:ext cx="7772400" cy="6286500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l-GR" sz="2400" dirty="0" err="1" smtClean="0"/>
              <a:t>Ινομυαλγία</a:t>
            </a:r>
            <a:r>
              <a:rPr lang="el-GR" sz="2400" dirty="0" smtClean="0"/>
              <a:t> από 6ετίας</a:t>
            </a:r>
          </a:p>
          <a:p>
            <a:pPr>
              <a:buFont typeface="Arial" charset="0"/>
              <a:buChar char="•"/>
            </a:pPr>
            <a:r>
              <a:rPr lang="el-GR" sz="2400" dirty="0" err="1" smtClean="0"/>
              <a:t>Οσφυική</a:t>
            </a:r>
            <a:r>
              <a:rPr lang="el-GR" sz="2400" dirty="0" smtClean="0"/>
              <a:t> </a:t>
            </a:r>
            <a:r>
              <a:rPr lang="el-GR" sz="2400" dirty="0" err="1" smtClean="0"/>
              <a:t>δισκοκήλη</a:t>
            </a:r>
            <a:r>
              <a:rPr lang="el-GR" sz="2400" dirty="0" smtClean="0"/>
              <a:t> Ο5 </a:t>
            </a:r>
            <a:r>
              <a:rPr lang="en-US" sz="2400" dirty="0" smtClean="0"/>
              <a:t>- I1</a:t>
            </a:r>
            <a:r>
              <a:rPr lang="el-GR" sz="2400" dirty="0" smtClean="0"/>
              <a:t> από </a:t>
            </a:r>
            <a:r>
              <a:rPr lang="en-US" sz="2400" dirty="0" smtClean="0"/>
              <a:t>2</a:t>
            </a:r>
            <a:r>
              <a:rPr lang="el-GR" sz="2400" dirty="0" err="1" smtClean="0"/>
              <a:t>ετίας</a:t>
            </a:r>
            <a:r>
              <a:rPr lang="el-GR" sz="2400" dirty="0" smtClean="0"/>
              <a:t> </a:t>
            </a:r>
            <a:r>
              <a:rPr lang="el-GR" sz="2400" dirty="0" smtClean="0"/>
              <a:t>(υπαισθησία  ΔΕ κάτω άκρου -  πτώση ποδός  ΔΕ)</a:t>
            </a:r>
          </a:p>
          <a:p>
            <a:pPr>
              <a:buFont typeface="Arial" charset="0"/>
              <a:buChar char="•"/>
            </a:pPr>
            <a:r>
              <a:rPr lang="el-GR" sz="2400" dirty="0" smtClean="0"/>
              <a:t> </a:t>
            </a:r>
            <a:r>
              <a:rPr lang="el-GR" sz="2400" dirty="0" err="1" smtClean="0"/>
              <a:t>Ριζοπάθεια</a:t>
            </a:r>
            <a:r>
              <a:rPr lang="el-GR" sz="2400" dirty="0" smtClean="0"/>
              <a:t>  Ο5 ( ΔΕ)  από 2ετίας - υποτροπή με τη διακοπή των ενέσιμων στεροειδών</a:t>
            </a:r>
          </a:p>
          <a:p>
            <a:pPr>
              <a:buFont typeface="Arial" charset="0"/>
              <a:buChar char="•"/>
            </a:pPr>
            <a:r>
              <a:rPr lang="el-GR" sz="2400" dirty="0" smtClean="0"/>
              <a:t>Σύνδρομο καρπιαίου σωλήνα από 1,5 έτους  </a:t>
            </a:r>
          </a:p>
          <a:p>
            <a:pPr>
              <a:buFont typeface="Arial" charset="0"/>
              <a:buChar char="•"/>
            </a:pPr>
            <a:r>
              <a:rPr lang="el-GR" sz="2400" dirty="0" smtClean="0"/>
              <a:t>Αυχενική </a:t>
            </a:r>
            <a:r>
              <a:rPr lang="el-GR" sz="2400" dirty="0" err="1" smtClean="0"/>
              <a:t>σπονδυλοαρθρίτιδα</a:t>
            </a:r>
            <a:endParaRPr lang="el-GR" sz="2400" dirty="0" smtClean="0"/>
          </a:p>
          <a:p>
            <a:pPr>
              <a:buFont typeface="Arial" charset="0"/>
              <a:buChar char="•"/>
            </a:pPr>
            <a:r>
              <a:rPr lang="el-GR" sz="2400" dirty="0" smtClean="0"/>
              <a:t>Πεπτικό έλκος</a:t>
            </a:r>
          </a:p>
          <a:p>
            <a:pPr>
              <a:buFont typeface="Arial" charset="0"/>
              <a:buChar char="•"/>
            </a:pPr>
            <a:r>
              <a:rPr lang="el-GR" sz="2400" dirty="0" err="1" smtClean="0"/>
              <a:t>Υπνική</a:t>
            </a:r>
            <a:r>
              <a:rPr lang="el-GR" sz="2400" dirty="0" smtClean="0"/>
              <a:t> άπνοια</a:t>
            </a:r>
          </a:p>
          <a:p>
            <a:pPr>
              <a:buFont typeface="Arial" charset="0"/>
              <a:buChar char="•"/>
            </a:pPr>
            <a:r>
              <a:rPr lang="el-GR" sz="2400" dirty="0" smtClean="0"/>
              <a:t>Χ/Ο  λόγω ΟΑ γόνατος</a:t>
            </a:r>
          </a:p>
          <a:p>
            <a:pPr>
              <a:buFont typeface="Arial" charset="0"/>
              <a:buChar char="•"/>
            </a:pPr>
            <a:r>
              <a:rPr lang="el-GR" sz="2400" dirty="0" err="1" smtClean="0"/>
              <a:t>Σκωληκοειδεκτομή</a:t>
            </a:r>
            <a:r>
              <a:rPr lang="el-GR" sz="2400" dirty="0" smtClean="0"/>
              <a:t> σε ηλικία 19 ετών</a:t>
            </a:r>
          </a:p>
          <a:p>
            <a:pPr>
              <a:buFont typeface="Arial" charset="0"/>
              <a:buChar char="•"/>
            </a:pPr>
            <a:r>
              <a:rPr lang="el-GR" sz="2400" dirty="0" smtClean="0"/>
              <a:t>Αρνητική </a:t>
            </a:r>
            <a:r>
              <a:rPr lang="el-GR" sz="2400" dirty="0" err="1" smtClean="0"/>
              <a:t>φυματινοαντίδραση</a:t>
            </a:r>
            <a:r>
              <a:rPr lang="el-GR" sz="2400" dirty="0" smtClean="0"/>
              <a:t> στο παρελθόν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5715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l-GR" dirty="0" smtClean="0"/>
              <a:t> </a:t>
            </a:r>
            <a:r>
              <a:rPr lang="el-GR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Έξεις -</a:t>
            </a:r>
            <a:r>
              <a:rPr lang="el-GR" dirty="0" smtClean="0">
                <a:latin typeface="+mn-lt"/>
              </a:rPr>
              <a:t> </a:t>
            </a:r>
            <a:r>
              <a:rPr lang="el-GR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Κοινωνικό &amp;</a:t>
            </a:r>
            <a:r>
              <a:rPr lang="el-GR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el-GR" b="1" dirty="0" smtClean="0">
                <a:solidFill>
                  <a:srgbClr val="61B6FF"/>
                </a:solidFill>
                <a:latin typeface="+mn-lt"/>
              </a:rPr>
              <a:t>κληρονομικό ιστορικό</a:t>
            </a:r>
          </a:p>
        </p:txBody>
      </p:sp>
      <p:sp>
        <p:nvSpPr>
          <p:cNvPr id="20482" name="2 - Θέση περιεχομένου"/>
          <p:cNvSpPr>
            <a:spLocks noGrp="1"/>
          </p:cNvSpPr>
          <p:nvPr>
            <p:ph idx="1"/>
          </p:nvPr>
        </p:nvSpPr>
        <p:spPr>
          <a:xfrm>
            <a:off x="914400" y="1785925"/>
            <a:ext cx="7772400" cy="4714887"/>
          </a:xfrm>
        </p:spPr>
        <p:txBody>
          <a:bodyPr/>
          <a:lstStyle/>
          <a:p>
            <a:r>
              <a:rPr lang="el-GR" sz="2400" dirty="0" smtClean="0"/>
              <a:t>Κοινωνική κατανάλωση αλκοόλ </a:t>
            </a:r>
          </a:p>
          <a:p>
            <a:r>
              <a:rPr lang="el-GR" sz="2400" dirty="0" smtClean="0"/>
              <a:t>Καπνίζει </a:t>
            </a:r>
            <a:r>
              <a:rPr lang="el-GR" sz="2400" dirty="0" smtClean="0"/>
              <a:t>περιστασιακά  </a:t>
            </a:r>
          </a:p>
          <a:p>
            <a:r>
              <a:rPr lang="el-GR" sz="2400" dirty="0" smtClean="0"/>
              <a:t>Πατέρας – απεβίωσε, 54 ετών από επιπλοκές του ΣΔ τύπου 2</a:t>
            </a:r>
          </a:p>
          <a:p>
            <a:r>
              <a:rPr lang="el-GR" sz="2400" dirty="0" smtClean="0"/>
              <a:t>Μητέρα με υποθυρεοειδισμό – απεβίωσε,  83 ετών από οξεία λευχαιμία</a:t>
            </a:r>
          </a:p>
          <a:p>
            <a:pPr>
              <a:buFont typeface="Wingdings" pitchFamily="2" charset="2"/>
              <a:buChar char="§"/>
            </a:pPr>
            <a:r>
              <a:rPr lang="el-GR" sz="2400" dirty="0" smtClean="0"/>
              <a:t>Αδερφή </a:t>
            </a:r>
            <a:r>
              <a:rPr lang="en-US" sz="2400" dirty="0" smtClean="0"/>
              <a:t>:</a:t>
            </a:r>
            <a:r>
              <a:rPr lang="el-GR" sz="2400" dirty="0" smtClean="0"/>
              <a:t>  ΣΕΛ, σκληρόδερμα, θυρεοειδίτιδα </a:t>
            </a:r>
            <a:r>
              <a:rPr lang="en-US" sz="2400" dirty="0" smtClean="0"/>
              <a:t>Hashimoto</a:t>
            </a:r>
            <a:endParaRPr lang="el-GR" sz="2400" dirty="0" smtClean="0"/>
          </a:p>
          <a:p>
            <a:pPr>
              <a:buFont typeface="Wingdings" pitchFamily="2" charset="2"/>
              <a:buNone/>
            </a:pPr>
            <a:r>
              <a:rPr lang="el-GR" sz="2400" dirty="0" smtClean="0"/>
              <a:t> </a:t>
            </a:r>
          </a:p>
          <a:p>
            <a:pPr>
              <a:buFont typeface="Wingdings" pitchFamily="2" charset="2"/>
              <a:buNone/>
            </a:pPr>
            <a:r>
              <a:rPr lang="el-GR" sz="2400" dirty="0" smtClean="0"/>
              <a:t>Αλλεργία σε  ασπιρίνη</a:t>
            </a:r>
            <a:r>
              <a:rPr lang="en-US" sz="2400" dirty="0" smtClean="0"/>
              <a:t>:</a:t>
            </a:r>
            <a:r>
              <a:rPr lang="el-GR" sz="2400" dirty="0" smtClean="0"/>
              <a:t> αίσθημα δύσπνοιας</a:t>
            </a:r>
          </a:p>
          <a:p>
            <a:pPr>
              <a:buFont typeface="Wingdings" pitchFamily="2" charset="2"/>
              <a:buNone/>
            </a:pPr>
            <a:r>
              <a:rPr lang="el-GR" sz="2400" dirty="0" smtClean="0"/>
              <a:t> Φαρμακευτική αγωγή</a:t>
            </a:r>
            <a:r>
              <a:rPr lang="en-US" sz="2400" dirty="0" smtClean="0"/>
              <a:t>: </a:t>
            </a:r>
            <a:r>
              <a:rPr lang="en-US" sz="2400" dirty="0" err="1" smtClean="0"/>
              <a:t>inh</a:t>
            </a:r>
            <a:r>
              <a:rPr lang="en-US" sz="2400" dirty="0" smtClean="0"/>
              <a:t>  </a:t>
            </a:r>
            <a:r>
              <a:rPr lang="el-GR" sz="2400" dirty="0" err="1" smtClean="0"/>
              <a:t>βουδεσονίδης</a:t>
            </a:r>
            <a:r>
              <a:rPr lang="el-GR" sz="2400" dirty="0" smtClean="0"/>
              <a:t>-</a:t>
            </a:r>
            <a:r>
              <a:rPr lang="el-GR" sz="2400" dirty="0" err="1" smtClean="0"/>
              <a:t>φορμετερόλης</a:t>
            </a:r>
            <a:endParaRPr lang="el-GR" sz="2400" dirty="0" smtClean="0"/>
          </a:p>
          <a:p>
            <a:endParaRPr lang="el-G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64305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l-GR" sz="44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 Ζωτικά σημεία - φυσική εξέταση</a:t>
            </a:r>
            <a:endParaRPr lang="el-GR" sz="4400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914400" y="1714488"/>
            <a:ext cx="7772400" cy="4714887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Font typeface="Arial" charset="0"/>
              <a:buChar char="•"/>
            </a:pPr>
            <a:r>
              <a:rPr lang="el-GR" sz="2400" dirty="0" smtClean="0"/>
              <a:t> Θ</a:t>
            </a:r>
            <a:r>
              <a:rPr lang="en-US" sz="2400" dirty="0" smtClean="0"/>
              <a:t>:</a:t>
            </a:r>
            <a:r>
              <a:rPr lang="el-GR" sz="2400" dirty="0" smtClean="0"/>
              <a:t>  </a:t>
            </a:r>
            <a:r>
              <a:rPr lang="en-US" sz="2400" dirty="0" smtClean="0"/>
              <a:t>38,7</a:t>
            </a:r>
            <a:r>
              <a:rPr lang="el-GR" sz="2400" dirty="0" smtClean="0"/>
              <a:t> </a:t>
            </a:r>
            <a:r>
              <a:rPr lang="en-US" sz="2400" baseline="30000" dirty="0" err="1" smtClean="0"/>
              <a:t>o</a:t>
            </a:r>
            <a:r>
              <a:rPr lang="en-US" sz="2400" dirty="0" err="1" smtClean="0"/>
              <a:t>C</a:t>
            </a:r>
            <a:endParaRPr lang="el-GR" sz="2400" dirty="0" smtClean="0"/>
          </a:p>
          <a:p>
            <a:pPr>
              <a:lnSpc>
                <a:spcPct val="90000"/>
              </a:lnSpc>
              <a:buFont typeface="Arial" charset="0"/>
              <a:buChar char="•"/>
            </a:pPr>
            <a:r>
              <a:rPr lang="el-GR" sz="2400" dirty="0" smtClean="0"/>
              <a:t>ΑΠ</a:t>
            </a:r>
            <a:r>
              <a:rPr lang="en-US" sz="2400" dirty="0" smtClean="0"/>
              <a:t>:</a:t>
            </a:r>
            <a:r>
              <a:rPr lang="el-GR" sz="2400" dirty="0" smtClean="0"/>
              <a:t>  </a:t>
            </a:r>
            <a:r>
              <a:rPr lang="en-US" sz="2400" dirty="0" smtClean="0"/>
              <a:t>135</a:t>
            </a:r>
            <a:r>
              <a:rPr lang="el-GR" sz="2400" dirty="0" smtClean="0"/>
              <a:t> </a:t>
            </a:r>
            <a:r>
              <a:rPr lang="en-US" sz="2400" dirty="0" smtClean="0"/>
              <a:t>/</a:t>
            </a:r>
            <a:r>
              <a:rPr lang="el-GR" sz="2400" dirty="0" smtClean="0"/>
              <a:t> </a:t>
            </a:r>
            <a:r>
              <a:rPr lang="en-US" sz="2400" dirty="0" smtClean="0"/>
              <a:t>75 mmHg</a:t>
            </a:r>
          </a:p>
          <a:p>
            <a:pPr>
              <a:lnSpc>
                <a:spcPct val="90000"/>
              </a:lnSpc>
              <a:buFont typeface="Arial" charset="0"/>
              <a:buChar char="•"/>
            </a:pPr>
            <a:r>
              <a:rPr lang="el-GR" sz="2400" dirty="0" err="1" smtClean="0"/>
              <a:t>Σφ</a:t>
            </a:r>
            <a:r>
              <a:rPr lang="en-US" sz="2400" dirty="0" smtClean="0"/>
              <a:t>:</a:t>
            </a:r>
            <a:r>
              <a:rPr lang="el-GR" sz="2400" dirty="0" smtClean="0"/>
              <a:t>  </a:t>
            </a:r>
            <a:r>
              <a:rPr lang="en-US" sz="2400" dirty="0" smtClean="0"/>
              <a:t>118/ min</a:t>
            </a:r>
          </a:p>
          <a:p>
            <a:pPr>
              <a:lnSpc>
                <a:spcPct val="90000"/>
              </a:lnSpc>
              <a:buFont typeface="Arial" charset="0"/>
              <a:buChar char="•"/>
            </a:pPr>
            <a:r>
              <a:rPr lang="en-US" sz="2400" dirty="0" smtClean="0"/>
              <a:t>Spo2:</a:t>
            </a:r>
            <a:r>
              <a:rPr lang="el-GR" sz="2400" dirty="0" smtClean="0"/>
              <a:t>  </a:t>
            </a:r>
            <a:r>
              <a:rPr lang="en-US" sz="2400" dirty="0" smtClean="0"/>
              <a:t>9</a:t>
            </a:r>
            <a:r>
              <a:rPr lang="el-GR" sz="2400" dirty="0" smtClean="0"/>
              <a:t>6</a:t>
            </a:r>
            <a:r>
              <a:rPr lang="en-US" sz="2400" dirty="0" smtClean="0"/>
              <a:t>% </a:t>
            </a:r>
            <a:r>
              <a:rPr lang="el-GR" sz="2400" dirty="0" smtClean="0"/>
              <a:t>στον αέρα</a:t>
            </a:r>
            <a:endParaRPr lang="en-US" sz="2400" dirty="0" smtClean="0"/>
          </a:p>
          <a:p>
            <a:pPr>
              <a:lnSpc>
                <a:spcPct val="90000"/>
              </a:lnSpc>
              <a:buFont typeface="Arial" charset="0"/>
              <a:buChar char="•"/>
            </a:pPr>
            <a:r>
              <a:rPr lang="el-GR" sz="2400" dirty="0" smtClean="0"/>
              <a:t>Όψη πάσχοντος</a:t>
            </a:r>
          </a:p>
          <a:p>
            <a:pPr>
              <a:lnSpc>
                <a:spcPct val="90000"/>
              </a:lnSpc>
              <a:buFont typeface="Arial" charset="0"/>
              <a:buChar char="•"/>
            </a:pPr>
            <a:endParaRPr lang="el-GR" sz="24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l-GR" sz="2400" dirty="0" smtClean="0"/>
          </a:p>
          <a:p>
            <a:pPr>
              <a:lnSpc>
                <a:spcPct val="90000"/>
              </a:lnSpc>
              <a:buFont typeface="Arial" charset="0"/>
              <a:buChar char="•"/>
            </a:pPr>
            <a:r>
              <a:rPr lang="en-US" sz="2400" dirty="0" smtClean="0"/>
              <a:t>T</a:t>
            </a:r>
            <a:r>
              <a:rPr lang="el-GR" sz="2400" dirty="0" err="1" smtClean="0"/>
              <a:t>ρίζοντες</a:t>
            </a:r>
            <a:r>
              <a:rPr lang="el-GR" sz="2400" dirty="0" smtClean="0"/>
              <a:t> </a:t>
            </a:r>
            <a:r>
              <a:rPr lang="el-GR" sz="2400" dirty="0" err="1" smtClean="0"/>
              <a:t>άμφω</a:t>
            </a:r>
            <a:endParaRPr lang="el-GR" sz="2400" dirty="0" smtClean="0"/>
          </a:p>
          <a:p>
            <a:pPr>
              <a:lnSpc>
                <a:spcPct val="90000"/>
              </a:lnSpc>
              <a:buFont typeface="Arial" charset="0"/>
              <a:buChar char="•"/>
            </a:pPr>
            <a:r>
              <a:rPr lang="el-GR" sz="2400" dirty="0" smtClean="0"/>
              <a:t>Αυχενική δυσκαμψία</a:t>
            </a:r>
          </a:p>
          <a:p>
            <a:pPr>
              <a:lnSpc>
                <a:spcPct val="90000"/>
              </a:lnSpc>
              <a:buFont typeface="Arial" charset="0"/>
              <a:buChar char="•"/>
            </a:pPr>
            <a:r>
              <a:rPr lang="el-GR" sz="2400" dirty="0" smtClean="0"/>
              <a:t>Κόρες  συμμετρικές, ισομεγέθεις, αντιδρώσες  </a:t>
            </a:r>
          </a:p>
          <a:p>
            <a:pPr>
              <a:lnSpc>
                <a:spcPct val="90000"/>
              </a:lnSpc>
              <a:buFont typeface="Arial" charset="0"/>
              <a:buChar char="•"/>
            </a:pPr>
            <a:r>
              <a:rPr lang="el-GR" sz="2400" dirty="0" smtClean="0"/>
              <a:t> Ήπια </a:t>
            </a:r>
            <a:r>
              <a:rPr lang="el-GR" sz="2400" dirty="0" err="1" smtClean="0"/>
              <a:t>υμενίτιδα</a:t>
            </a:r>
            <a:r>
              <a:rPr lang="el-GR" sz="2400" dirty="0" smtClean="0"/>
              <a:t> άκρων χειρών - εύρημα υπέρ χρόνιας </a:t>
            </a:r>
            <a:r>
              <a:rPr lang="el-GR" sz="2400" dirty="0" err="1" smtClean="0"/>
              <a:t>αρθρίτιδος</a:t>
            </a:r>
            <a:endParaRPr lang="el-G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Μετρό">
  <a:themeElements>
    <a:clrScheme name="Μετρό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Μετρό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Μετρό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4157</TotalTime>
  <Words>1592</Words>
  <Application>Microsoft Office PowerPoint</Application>
  <PresentationFormat>Προβολή στην οθόνη (4:3)</PresentationFormat>
  <Paragraphs>299</Paragraphs>
  <Slides>35</Slides>
  <Notes>2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35</vt:i4>
      </vt:variant>
    </vt:vector>
  </HeadingPairs>
  <TitlesOfParts>
    <vt:vector size="36" baseType="lpstr">
      <vt:lpstr>Μετρό</vt:lpstr>
      <vt:lpstr>Παρουσιαση περιστατικου</vt:lpstr>
      <vt:lpstr>Παρούσα νόσος</vt:lpstr>
      <vt:lpstr>Παρούσα νόσος</vt:lpstr>
      <vt:lpstr>Παρούσα νόσος </vt:lpstr>
      <vt:lpstr>Παρούσα νόσος </vt:lpstr>
      <vt:lpstr>Παρούσα νόσος</vt:lpstr>
      <vt:lpstr>Ατομικό αναμνηστικό</vt:lpstr>
      <vt:lpstr> Έξεις - Κοινωνικό &amp; κληρονομικό ιστορικό</vt:lpstr>
      <vt:lpstr> Ζωτικά σημεία - φυσική εξέταση</vt:lpstr>
      <vt:lpstr>Εργαστηριακά </vt:lpstr>
      <vt:lpstr>Απεικονιστικές–επεμβατικές εξετάσεις</vt:lpstr>
      <vt:lpstr>Σύνοψη</vt:lpstr>
      <vt:lpstr>Διαφάνεια 13</vt:lpstr>
      <vt:lpstr>Διαγνωστική προσέγγιση</vt:lpstr>
      <vt:lpstr>Διαγνωστική προσέγγιση</vt:lpstr>
      <vt:lpstr>Δ/Δ   Ηωσινοφιλίας  </vt:lpstr>
      <vt:lpstr>Δ/Δ   Ηωσινοφιλίας </vt:lpstr>
      <vt:lpstr>Διαφορική διάγνωση </vt:lpstr>
      <vt:lpstr>Διαγνωστική προσέγγιση </vt:lpstr>
      <vt:lpstr>CT    θώρακος</vt:lpstr>
      <vt:lpstr>Διερεύνηση</vt:lpstr>
      <vt:lpstr>Διαφάνεια 22</vt:lpstr>
      <vt:lpstr>Διάγνωση</vt:lpstr>
      <vt:lpstr>ANCA  αγγειϊτιδες</vt:lpstr>
      <vt:lpstr>Ηωσινοφιλική κοκκιωμάτωση με πολυαγγειΐτιδα</vt:lpstr>
      <vt:lpstr>Ηωσινοφιλική κοκκιωμάτωση με πολυαγγεΐτιδα</vt:lpstr>
      <vt:lpstr>Ηωσινοφιλική κοκκιωμάτωση με πολυαγγειτιδα</vt:lpstr>
      <vt:lpstr>θεραπεία</vt:lpstr>
      <vt:lpstr>θεραπεία</vt:lpstr>
      <vt:lpstr>Πορεία νόσου</vt:lpstr>
      <vt:lpstr>Περαιτέρω διερεύνηση  eos</vt:lpstr>
      <vt:lpstr>Πορεία   ασθενούς</vt:lpstr>
      <vt:lpstr>Ευχαριστώ</vt:lpstr>
      <vt:lpstr>Διαφάνεια 34</vt:lpstr>
      <vt:lpstr>Διαφάνεια 35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Παθολογική Α Ιατροί</dc:creator>
  <cp:lastModifiedBy>intra pc</cp:lastModifiedBy>
  <cp:revision>336</cp:revision>
  <dcterms:created xsi:type="dcterms:W3CDTF">2017-11-29T13:57:57Z</dcterms:created>
  <dcterms:modified xsi:type="dcterms:W3CDTF">2018-01-16T10:54:13Z</dcterms:modified>
</cp:coreProperties>
</file>